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393"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713a7fcf64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713a7fcf6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713a7fcf64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713a7fcf64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713a7fcf64_0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713a7fcf64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713a7fcf64_0_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713a7fcf64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713a7fcf64_0_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713a7fcf64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905ccc16e0_2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905ccc16e0_2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9eebbd9437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9eebbd943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9eebbd943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9eebbd94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9eebbd943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9eebbd943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9eebbd9437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9eebbd943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713a7fcf6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713a7fcf6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9eebbd9437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9eebbd943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713a7fcf64_0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713a7fcf64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713a7fcf6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713a7fcf6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713a7fcf6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713a7fcf6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713a7fcf64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713a7fcf6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713a7fcf64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713a7fcf6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713a7fcf64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713a7fcf6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713a7fcf64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713a7fcf64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713a7fcf64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713a7fcf6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The weather App</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a:t>Name: </a:t>
            </a:r>
            <a:r>
              <a:rPr lang="en" b="1"/>
              <a:t>Tarzan</a:t>
            </a:r>
            <a:endParaRPr b="1"/>
          </a:p>
          <a:p>
            <a:pPr marL="0" lvl="0" indent="0" algn="ctr" rtl="0">
              <a:spcBef>
                <a:spcPts val="0"/>
              </a:spcBef>
              <a:spcAft>
                <a:spcPts val="0"/>
              </a:spcAft>
              <a:buNone/>
            </a:pPr>
            <a:r>
              <a:rPr lang="en"/>
              <a:t>Deployment strategie: </a:t>
            </a:r>
            <a:r>
              <a:rPr lang="en" b="1"/>
              <a:t>Docker-compose</a:t>
            </a:r>
            <a:r>
              <a:rPr lang="en"/>
              <a:t>.</a:t>
            </a:r>
            <a:endParaRPr/>
          </a:p>
        </p:txBody>
      </p:sp>
      <p:pic>
        <p:nvPicPr>
          <p:cNvPr id="56" name="Google Shape;56;p13"/>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57" name="Google Shape;57;p13"/>
          <p:cNvPicPr preferRelativeResize="0"/>
          <p:nvPr/>
        </p:nvPicPr>
        <p:blipFill>
          <a:blip r:embed="rId4">
            <a:alphaModFix/>
          </a:blip>
          <a:stretch>
            <a:fillRect/>
          </a:stretch>
        </p:blipFill>
        <p:spPr>
          <a:xfrm>
            <a:off x="0" y="0"/>
            <a:ext cx="988775" cy="473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2"/>
          <p:cNvSpPr txBox="1">
            <a:spLocks noGrp="1"/>
          </p:cNvSpPr>
          <p:nvPr>
            <p:ph type="ctrTitle"/>
          </p:nvPr>
        </p:nvSpPr>
        <p:spPr>
          <a:xfrm>
            <a:off x="1654378" y="279025"/>
            <a:ext cx="5265600" cy="904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INFO</a:t>
            </a:r>
            <a:endParaRPr/>
          </a:p>
        </p:txBody>
      </p:sp>
      <p:pic>
        <p:nvPicPr>
          <p:cNvPr id="174" name="Google Shape;174;p22"/>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175" name="Google Shape;175;p22"/>
          <p:cNvPicPr preferRelativeResize="0"/>
          <p:nvPr/>
        </p:nvPicPr>
        <p:blipFill>
          <a:blip r:embed="rId4">
            <a:alphaModFix/>
          </a:blip>
          <a:stretch>
            <a:fillRect/>
          </a:stretch>
        </p:blipFill>
        <p:spPr>
          <a:xfrm>
            <a:off x="0" y="0"/>
            <a:ext cx="988775" cy="473025"/>
          </a:xfrm>
          <a:prstGeom prst="rect">
            <a:avLst/>
          </a:prstGeom>
          <a:noFill/>
          <a:ln>
            <a:noFill/>
          </a:ln>
        </p:spPr>
      </p:pic>
      <p:sp>
        <p:nvSpPr>
          <p:cNvPr id="176" name="Google Shape;176;p22"/>
          <p:cNvSpPr/>
          <p:nvPr/>
        </p:nvSpPr>
        <p:spPr>
          <a:xfrm>
            <a:off x="1613625" y="2064500"/>
            <a:ext cx="2595600" cy="23829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r>
              <a:rPr lang="en" sz="800" b="1"/>
              <a:t>Ports for UI service:</a:t>
            </a:r>
            <a:endParaRPr sz="800" b="1"/>
          </a:p>
          <a:p>
            <a:pPr marL="0" lvl="0" indent="0" algn="l" rtl="0">
              <a:spcBef>
                <a:spcPts val="0"/>
              </a:spcBef>
              <a:spcAft>
                <a:spcPts val="0"/>
              </a:spcAft>
              <a:buNone/>
            </a:pPr>
            <a:endParaRPr sz="800"/>
          </a:p>
          <a:p>
            <a:pPr marL="0" lvl="0" indent="0" algn="l" rtl="0">
              <a:spcBef>
                <a:spcPts val="0"/>
              </a:spcBef>
              <a:spcAft>
                <a:spcPts val="0"/>
              </a:spcAft>
              <a:buNone/>
            </a:pPr>
            <a:r>
              <a:rPr lang="en" sz="800"/>
              <a:t>3000</a:t>
            </a:r>
            <a:endParaRPr sz="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3"/>
          <p:cNvSpPr txBox="1">
            <a:spLocks noGrp="1"/>
          </p:cNvSpPr>
          <p:nvPr>
            <p:ph type="ctrTitle"/>
          </p:nvPr>
        </p:nvSpPr>
        <p:spPr>
          <a:xfrm>
            <a:off x="1654378" y="279025"/>
            <a:ext cx="5265600" cy="90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580"/>
              <a:t>INFO:info flow</a:t>
            </a:r>
            <a:endParaRPr sz="3580"/>
          </a:p>
        </p:txBody>
      </p:sp>
      <p:pic>
        <p:nvPicPr>
          <p:cNvPr id="182" name="Google Shape;182;p23"/>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183" name="Google Shape;183;p23"/>
          <p:cNvPicPr preferRelativeResize="0"/>
          <p:nvPr/>
        </p:nvPicPr>
        <p:blipFill>
          <a:blip r:embed="rId4">
            <a:alphaModFix/>
          </a:blip>
          <a:stretch>
            <a:fillRect/>
          </a:stretch>
        </p:blipFill>
        <p:spPr>
          <a:xfrm>
            <a:off x="0" y="0"/>
            <a:ext cx="988775" cy="473025"/>
          </a:xfrm>
          <a:prstGeom prst="rect">
            <a:avLst/>
          </a:prstGeom>
          <a:noFill/>
          <a:ln>
            <a:noFill/>
          </a:ln>
        </p:spPr>
      </p:pic>
      <p:sp>
        <p:nvSpPr>
          <p:cNvPr id="184" name="Google Shape;184;p23"/>
          <p:cNvSpPr/>
          <p:nvPr/>
        </p:nvSpPr>
        <p:spPr>
          <a:xfrm>
            <a:off x="1942575" y="2451575"/>
            <a:ext cx="537900" cy="4731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UI </a:t>
            </a:r>
            <a:endParaRPr sz="1000" b="1"/>
          </a:p>
          <a:p>
            <a:pPr marL="0" lvl="0" indent="0" algn="l" rtl="0">
              <a:spcBef>
                <a:spcPts val="0"/>
              </a:spcBef>
              <a:spcAft>
                <a:spcPts val="0"/>
              </a:spcAft>
              <a:buNone/>
            </a:pPr>
            <a:endParaRPr sz="1000"/>
          </a:p>
        </p:txBody>
      </p:sp>
      <p:sp>
        <p:nvSpPr>
          <p:cNvPr id="185" name="Google Shape;185;p23"/>
          <p:cNvSpPr/>
          <p:nvPr/>
        </p:nvSpPr>
        <p:spPr>
          <a:xfrm>
            <a:off x="4215700" y="3237375"/>
            <a:ext cx="679800" cy="6060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Auth</a:t>
            </a:r>
            <a:endParaRPr sz="1000"/>
          </a:p>
        </p:txBody>
      </p:sp>
      <p:sp>
        <p:nvSpPr>
          <p:cNvPr id="186" name="Google Shape;186;p23"/>
          <p:cNvSpPr/>
          <p:nvPr/>
        </p:nvSpPr>
        <p:spPr>
          <a:xfrm>
            <a:off x="6179900" y="2959875"/>
            <a:ext cx="825300" cy="6654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t>Weather </a:t>
            </a:r>
            <a:endParaRPr sz="600"/>
          </a:p>
        </p:txBody>
      </p:sp>
      <p:sp>
        <p:nvSpPr>
          <p:cNvPr id="187" name="Google Shape;187;p23"/>
          <p:cNvSpPr/>
          <p:nvPr/>
        </p:nvSpPr>
        <p:spPr>
          <a:xfrm>
            <a:off x="4275000" y="4691100"/>
            <a:ext cx="494700" cy="4524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db</a:t>
            </a:r>
            <a:endParaRPr sz="1000" b="1"/>
          </a:p>
          <a:p>
            <a:pPr marL="0" lvl="0" indent="0" algn="l" rtl="0">
              <a:spcBef>
                <a:spcPts val="0"/>
              </a:spcBef>
              <a:spcAft>
                <a:spcPts val="0"/>
              </a:spcAft>
              <a:buNone/>
            </a:pPr>
            <a:endParaRPr sz="1200"/>
          </a:p>
        </p:txBody>
      </p:sp>
      <p:sp>
        <p:nvSpPr>
          <p:cNvPr id="188" name="Google Shape;188;p23"/>
          <p:cNvSpPr/>
          <p:nvPr/>
        </p:nvSpPr>
        <p:spPr>
          <a:xfrm>
            <a:off x="942400" y="4750350"/>
            <a:ext cx="679800" cy="5505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Redis</a:t>
            </a:r>
            <a:endParaRPr sz="1000" b="1"/>
          </a:p>
          <a:p>
            <a:pPr marL="0" lvl="0" indent="0" algn="l" rtl="0">
              <a:spcBef>
                <a:spcPts val="0"/>
              </a:spcBef>
              <a:spcAft>
                <a:spcPts val="0"/>
              </a:spcAft>
              <a:buNone/>
            </a:pPr>
            <a:endParaRPr/>
          </a:p>
        </p:txBody>
      </p:sp>
      <p:cxnSp>
        <p:nvCxnSpPr>
          <p:cNvPr id="189" name="Google Shape;189;p23"/>
          <p:cNvCxnSpPr/>
          <p:nvPr/>
        </p:nvCxnSpPr>
        <p:spPr>
          <a:xfrm>
            <a:off x="386600" y="1481800"/>
            <a:ext cx="296700" cy="1016100"/>
          </a:xfrm>
          <a:prstGeom prst="straightConnector1">
            <a:avLst/>
          </a:prstGeom>
          <a:noFill/>
          <a:ln w="38100" cap="flat" cmpd="sng">
            <a:solidFill>
              <a:schemeClr val="dk2"/>
            </a:solidFill>
            <a:prstDash val="solid"/>
            <a:round/>
            <a:headEnd type="none" w="med" len="med"/>
            <a:tailEnd type="triangle" w="med" len="med"/>
          </a:ln>
        </p:spPr>
      </p:cxnSp>
      <p:pic>
        <p:nvPicPr>
          <p:cNvPr id="190" name="Google Shape;190;p23"/>
          <p:cNvPicPr preferRelativeResize="0"/>
          <p:nvPr/>
        </p:nvPicPr>
        <p:blipFill>
          <a:blip r:embed="rId5">
            <a:alphaModFix/>
          </a:blip>
          <a:stretch>
            <a:fillRect/>
          </a:stretch>
        </p:blipFill>
        <p:spPr>
          <a:xfrm>
            <a:off x="1109000" y="59950"/>
            <a:ext cx="1406525" cy="665450"/>
          </a:xfrm>
          <a:prstGeom prst="rect">
            <a:avLst/>
          </a:prstGeom>
          <a:noFill/>
          <a:ln>
            <a:noFill/>
          </a:ln>
        </p:spPr>
      </p:pic>
      <p:pic>
        <p:nvPicPr>
          <p:cNvPr id="191" name="Google Shape;191;p23"/>
          <p:cNvPicPr preferRelativeResize="0"/>
          <p:nvPr/>
        </p:nvPicPr>
        <p:blipFill>
          <a:blip r:embed="rId6">
            <a:alphaModFix/>
          </a:blip>
          <a:stretch>
            <a:fillRect/>
          </a:stretch>
        </p:blipFill>
        <p:spPr>
          <a:xfrm>
            <a:off x="1721710" y="1054550"/>
            <a:ext cx="679740" cy="550448"/>
          </a:xfrm>
          <a:prstGeom prst="rect">
            <a:avLst/>
          </a:prstGeom>
          <a:noFill/>
          <a:ln>
            <a:noFill/>
          </a:ln>
        </p:spPr>
      </p:pic>
      <p:pic>
        <p:nvPicPr>
          <p:cNvPr id="192" name="Google Shape;192;p23"/>
          <p:cNvPicPr preferRelativeResize="0"/>
          <p:nvPr/>
        </p:nvPicPr>
        <p:blipFill>
          <a:blip r:embed="rId7">
            <a:alphaModFix/>
          </a:blip>
          <a:stretch>
            <a:fillRect/>
          </a:stretch>
        </p:blipFill>
        <p:spPr>
          <a:xfrm>
            <a:off x="90576" y="711350"/>
            <a:ext cx="609833" cy="904498"/>
          </a:xfrm>
          <a:prstGeom prst="rect">
            <a:avLst/>
          </a:prstGeom>
          <a:noFill/>
          <a:ln>
            <a:noFill/>
          </a:ln>
        </p:spPr>
      </p:pic>
      <p:pic>
        <p:nvPicPr>
          <p:cNvPr id="193" name="Google Shape;193;p23"/>
          <p:cNvPicPr preferRelativeResize="0"/>
          <p:nvPr/>
        </p:nvPicPr>
        <p:blipFill>
          <a:blip r:embed="rId8">
            <a:alphaModFix/>
          </a:blip>
          <a:stretch>
            <a:fillRect/>
          </a:stretch>
        </p:blipFill>
        <p:spPr>
          <a:xfrm>
            <a:off x="1048978" y="1093262"/>
            <a:ext cx="389622" cy="473027"/>
          </a:xfrm>
          <a:prstGeom prst="rect">
            <a:avLst/>
          </a:prstGeom>
          <a:noFill/>
          <a:ln>
            <a:noFill/>
          </a:ln>
        </p:spPr>
      </p:pic>
      <p:pic>
        <p:nvPicPr>
          <p:cNvPr id="194" name="Google Shape;194;p23"/>
          <p:cNvPicPr preferRelativeResize="0"/>
          <p:nvPr/>
        </p:nvPicPr>
        <p:blipFill>
          <a:blip r:embed="rId9">
            <a:alphaModFix/>
          </a:blip>
          <a:stretch>
            <a:fillRect/>
          </a:stretch>
        </p:blipFill>
        <p:spPr>
          <a:xfrm>
            <a:off x="509050" y="2716027"/>
            <a:ext cx="1546500" cy="884598"/>
          </a:xfrm>
          <a:prstGeom prst="rect">
            <a:avLst/>
          </a:prstGeom>
          <a:noFill/>
          <a:ln>
            <a:noFill/>
          </a:ln>
        </p:spPr>
      </p:pic>
      <p:pic>
        <p:nvPicPr>
          <p:cNvPr id="195" name="Google Shape;195;p23"/>
          <p:cNvPicPr preferRelativeResize="0"/>
          <p:nvPr/>
        </p:nvPicPr>
        <p:blipFill>
          <a:blip r:embed="rId10">
            <a:alphaModFix/>
          </a:blip>
          <a:stretch>
            <a:fillRect/>
          </a:stretch>
        </p:blipFill>
        <p:spPr>
          <a:xfrm>
            <a:off x="564425" y="4303162"/>
            <a:ext cx="740375" cy="740375"/>
          </a:xfrm>
          <a:prstGeom prst="rect">
            <a:avLst/>
          </a:prstGeom>
          <a:noFill/>
          <a:ln>
            <a:noFill/>
          </a:ln>
        </p:spPr>
      </p:pic>
      <p:cxnSp>
        <p:nvCxnSpPr>
          <p:cNvPr id="196" name="Google Shape;196;p23"/>
          <p:cNvCxnSpPr/>
          <p:nvPr/>
        </p:nvCxnSpPr>
        <p:spPr>
          <a:xfrm flipH="1">
            <a:off x="1684325" y="1549000"/>
            <a:ext cx="319500" cy="1001100"/>
          </a:xfrm>
          <a:prstGeom prst="straightConnector1">
            <a:avLst/>
          </a:prstGeom>
          <a:noFill/>
          <a:ln w="38100" cap="flat" cmpd="sng">
            <a:solidFill>
              <a:schemeClr val="dk2"/>
            </a:solidFill>
            <a:prstDash val="solid"/>
            <a:round/>
            <a:headEnd type="none" w="med" len="med"/>
            <a:tailEnd type="triangle" w="med" len="med"/>
          </a:ln>
        </p:spPr>
      </p:cxnSp>
      <p:cxnSp>
        <p:nvCxnSpPr>
          <p:cNvPr id="197" name="Google Shape;197;p23"/>
          <p:cNvCxnSpPr/>
          <p:nvPr/>
        </p:nvCxnSpPr>
        <p:spPr>
          <a:xfrm flipH="1">
            <a:off x="1094863" y="1591600"/>
            <a:ext cx="195000" cy="915900"/>
          </a:xfrm>
          <a:prstGeom prst="straightConnector1">
            <a:avLst/>
          </a:prstGeom>
          <a:noFill/>
          <a:ln w="38100" cap="flat" cmpd="sng">
            <a:solidFill>
              <a:schemeClr val="dk2"/>
            </a:solidFill>
            <a:prstDash val="solid"/>
            <a:round/>
            <a:headEnd type="none" w="med" len="med"/>
            <a:tailEnd type="triangle" w="med" len="med"/>
          </a:ln>
        </p:spPr>
      </p:cxnSp>
      <p:cxnSp>
        <p:nvCxnSpPr>
          <p:cNvPr id="198" name="Google Shape;198;p23"/>
          <p:cNvCxnSpPr/>
          <p:nvPr/>
        </p:nvCxnSpPr>
        <p:spPr>
          <a:xfrm flipH="1">
            <a:off x="862425" y="3600625"/>
            <a:ext cx="66600" cy="861900"/>
          </a:xfrm>
          <a:prstGeom prst="straightConnector1">
            <a:avLst/>
          </a:prstGeom>
          <a:noFill/>
          <a:ln w="38100" cap="flat" cmpd="sng">
            <a:solidFill>
              <a:schemeClr val="dk2"/>
            </a:solidFill>
            <a:prstDash val="solid"/>
            <a:round/>
            <a:headEnd type="none" w="med" len="med"/>
            <a:tailEnd type="triangle" w="med" len="med"/>
          </a:ln>
        </p:spPr>
      </p:cxnSp>
      <p:pic>
        <p:nvPicPr>
          <p:cNvPr id="199" name="Google Shape;199;p23"/>
          <p:cNvPicPr preferRelativeResize="0"/>
          <p:nvPr/>
        </p:nvPicPr>
        <p:blipFill>
          <a:blip r:embed="rId11">
            <a:alphaModFix/>
          </a:blip>
          <a:stretch>
            <a:fillRect/>
          </a:stretch>
        </p:blipFill>
        <p:spPr>
          <a:xfrm>
            <a:off x="3389805" y="2451575"/>
            <a:ext cx="1182194" cy="1016100"/>
          </a:xfrm>
          <a:prstGeom prst="rect">
            <a:avLst/>
          </a:prstGeom>
          <a:noFill/>
          <a:ln>
            <a:noFill/>
          </a:ln>
        </p:spPr>
      </p:pic>
      <p:cxnSp>
        <p:nvCxnSpPr>
          <p:cNvPr id="200" name="Google Shape;200;p23"/>
          <p:cNvCxnSpPr/>
          <p:nvPr/>
        </p:nvCxnSpPr>
        <p:spPr>
          <a:xfrm rot="10800000" flipH="1">
            <a:off x="1990550" y="3073125"/>
            <a:ext cx="1725600" cy="358500"/>
          </a:xfrm>
          <a:prstGeom prst="straightConnector1">
            <a:avLst/>
          </a:prstGeom>
          <a:noFill/>
          <a:ln w="38100" cap="flat" cmpd="sng">
            <a:solidFill>
              <a:schemeClr val="dk2"/>
            </a:solidFill>
            <a:prstDash val="solid"/>
            <a:round/>
            <a:headEnd type="none" w="med" len="med"/>
            <a:tailEnd type="triangle" w="med" len="med"/>
          </a:ln>
        </p:spPr>
      </p:cxnSp>
      <p:pic>
        <p:nvPicPr>
          <p:cNvPr id="201" name="Google Shape;201;p23"/>
          <p:cNvPicPr preferRelativeResize="0"/>
          <p:nvPr/>
        </p:nvPicPr>
        <p:blipFill>
          <a:blip r:embed="rId12">
            <a:alphaModFix/>
          </a:blip>
          <a:stretch>
            <a:fillRect/>
          </a:stretch>
        </p:blipFill>
        <p:spPr>
          <a:xfrm>
            <a:off x="5481325" y="2356400"/>
            <a:ext cx="825251" cy="825251"/>
          </a:xfrm>
          <a:prstGeom prst="rect">
            <a:avLst/>
          </a:prstGeom>
          <a:noFill/>
          <a:ln>
            <a:noFill/>
          </a:ln>
        </p:spPr>
      </p:pic>
      <p:pic>
        <p:nvPicPr>
          <p:cNvPr id="202" name="Google Shape;202;p23"/>
          <p:cNvPicPr preferRelativeResize="0"/>
          <p:nvPr/>
        </p:nvPicPr>
        <p:blipFill>
          <a:blip r:embed="rId13">
            <a:alphaModFix/>
          </a:blip>
          <a:stretch>
            <a:fillRect/>
          </a:stretch>
        </p:blipFill>
        <p:spPr>
          <a:xfrm>
            <a:off x="3732225" y="4368438"/>
            <a:ext cx="609825" cy="609825"/>
          </a:xfrm>
          <a:prstGeom prst="rect">
            <a:avLst/>
          </a:prstGeom>
          <a:noFill/>
          <a:ln>
            <a:noFill/>
          </a:ln>
        </p:spPr>
      </p:pic>
      <p:cxnSp>
        <p:nvCxnSpPr>
          <p:cNvPr id="203" name="Google Shape;203;p23"/>
          <p:cNvCxnSpPr>
            <a:stCxn id="199" idx="2"/>
          </p:cNvCxnSpPr>
          <p:nvPr/>
        </p:nvCxnSpPr>
        <p:spPr>
          <a:xfrm flipH="1">
            <a:off x="3835702" y="3467675"/>
            <a:ext cx="145200" cy="897900"/>
          </a:xfrm>
          <a:prstGeom prst="straightConnector1">
            <a:avLst/>
          </a:prstGeom>
          <a:noFill/>
          <a:ln w="38100" cap="flat" cmpd="sng">
            <a:solidFill>
              <a:schemeClr val="dk2"/>
            </a:solidFill>
            <a:prstDash val="solid"/>
            <a:round/>
            <a:headEnd type="none" w="med" len="med"/>
            <a:tailEnd type="triangle" w="med" len="med"/>
          </a:ln>
        </p:spPr>
      </p:cxnSp>
      <p:cxnSp>
        <p:nvCxnSpPr>
          <p:cNvPr id="204" name="Google Shape;204;p23"/>
          <p:cNvCxnSpPr>
            <a:endCxn id="201" idx="1"/>
          </p:cNvCxnSpPr>
          <p:nvPr/>
        </p:nvCxnSpPr>
        <p:spPr>
          <a:xfrm rot="10800000" flipH="1">
            <a:off x="4388725" y="2769025"/>
            <a:ext cx="1092600" cy="102300"/>
          </a:xfrm>
          <a:prstGeom prst="straightConnector1">
            <a:avLst/>
          </a:prstGeom>
          <a:noFill/>
          <a:ln w="38100" cap="flat" cmpd="sng">
            <a:solidFill>
              <a:schemeClr val="dk2"/>
            </a:solidFill>
            <a:prstDash val="solid"/>
            <a:round/>
            <a:headEnd type="none" w="med" len="med"/>
            <a:tailEnd type="triangle" w="med" len="med"/>
          </a:ln>
        </p:spPr>
      </p:cxnSp>
      <p:cxnSp>
        <p:nvCxnSpPr>
          <p:cNvPr id="205" name="Google Shape;205;p23"/>
          <p:cNvCxnSpPr/>
          <p:nvPr/>
        </p:nvCxnSpPr>
        <p:spPr>
          <a:xfrm flipH="1">
            <a:off x="1318025" y="600250"/>
            <a:ext cx="119700" cy="291300"/>
          </a:xfrm>
          <a:prstGeom prst="straightConnector1">
            <a:avLst/>
          </a:prstGeom>
          <a:noFill/>
          <a:ln w="38100" cap="flat" cmpd="sng">
            <a:solidFill>
              <a:schemeClr val="dk2"/>
            </a:solidFill>
            <a:prstDash val="solid"/>
            <a:round/>
            <a:headEnd type="none" w="med" len="med"/>
            <a:tailEnd type="triangle" w="med" len="med"/>
          </a:ln>
        </p:spPr>
      </p:cxnSp>
      <p:cxnSp>
        <p:nvCxnSpPr>
          <p:cNvPr id="206" name="Google Shape;206;p23"/>
          <p:cNvCxnSpPr>
            <a:stCxn id="184" idx="5"/>
          </p:cNvCxnSpPr>
          <p:nvPr/>
        </p:nvCxnSpPr>
        <p:spPr>
          <a:xfrm rot="10800000" flipH="1">
            <a:off x="2480475" y="1341088"/>
            <a:ext cx="3804900" cy="1287900"/>
          </a:xfrm>
          <a:prstGeom prst="straightConnector1">
            <a:avLst/>
          </a:prstGeom>
          <a:noFill/>
          <a:ln w="28575" cap="flat" cmpd="sng">
            <a:solidFill>
              <a:schemeClr val="dk2"/>
            </a:solidFill>
            <a:prstDash val="solid"/>
            <a:round/>
            <a:headEnd type="none" w="med" len="med"/>
            <a:tailEnd type="triangle" w="med" len="med"/>
          </a:ln>
        </p:spPr>
      </p:cxnSp>
      <p:cxnSp>
        <p:nvCxnSpPr>
          <p:cNvPr id="207" name="Google Shape;207;p23"/>
          <p:cNvCxnSpPr>
            <a:endCxn id="186" idx="0"/>
          </p:cNvCxnSpPr>
          <p:nvPr/>
        </p:nvCxnSpPr>
        <p:spPr>
          <a:xfrm>
            <a:off x="6247625" y="1341075"/>
            <a:ext cx="428100" cy="16188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4"/>
          <p:cNvSpPr txBox="1">
            <a:spLocks noGrp="1"/>
          </p:cNvSpPr>
          <p:nvPr>
            <p:ph type="ctrTitle"/>
          </p:nvPr>
        </p:nvSpPr>
        <p:spPr>
          <a:xfrm>
            <a:off x="1654378" y="279025"/>
            <a:ext cx="5265600" cy="90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780"/>
              <a:t>Take notes here</a:t>
            </a:r>
            <a:endParaRPr sz="2780"/>
          </a:p>
        </p:txBody>
      </p:sp>
      <p:pic>
        <p:nvPicPr>
          <p:cNvPr id="213" name="Google Shape;213;p24"/>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214" name="Google Shape;214;p24"/>
          <p:cNvPicPr preferRelativeResize="0"/>
          <p:nvPr/>
        </p:nvPicPr>
        <p:blipFill>
          <a:blip r:embed="rId4">
            <a:alphaModFix/>
          </a:blip>
          <a:stretch>
            <a:fillRect/>
          </a:stretch>
        </p:blipFill>
        <p:spPr>
          <a:xfrm>
            <a:off x="0" y="0"/>
            <a:ext cx="988775" cy="473025"/>
          </a:xfrm>
          <a:prstGeom prst="rect">
            <a:avLst/>
          </a:prstGeom>
          <a:noFill/>
          <a:ln>
            <a:noFill/>
          </a:ln>
        </p:spPr>
      </p:pic>
      <p:sp>
        <p:nvSpPr>
          <p:cNvPr id="215" name="Google Shape;215;p24"/>
          <p:cNvSpPr txBox="1"/>
          <p:nvPr/>
        </p:nvSpPr>
        <p:spPr>
          <a:xfrm>
            <a:off x="130350" y="1227800"/>
            <a:ext cx="3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Take node here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5"/>
          <p:cNvSpPr txBox="1">
            <a:spLocks noGrp="1"/>
          </p:cNvSpPr>
          <p:nvPr>
            <p:ph type="ctrTitle"/>
          </p:nvPr>
        </p:nvSpPr>
        <p:spPr>
          <a:xfrm>
            <a:off x="1654378" y="279025"/>
            <a:ext cx="5265600" cy="90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780"/>
              <a:t>List all issues encounter on this project here</a:t>
            </a:r>
            <a:endParaRPr sz="2780"/>
          </a:p>
        </p:txBody>
      </p:sp>
      <p:pic>
        <p:nvPicPr>
          <p:cNvPr id="221" name="Google Shape;221;p25"/>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222" name="Google Shape;222;p25"/>
          <p:cNvPicPr preferRelativeResize="0"/>
          <p:nvPr/>
        </p:nvPicPr>
        <p:blipFill>
          <a:blip r:embed="rId4">
            <a:alphaModFix/>
          </a:blip>
          <a:stretch>
            <a:fillRect/>
          </a:stretch>
        </p:blipFill>
        <p:spPr>
          <a:xfrm>
            <a:off x="0" y="0"/>
            <a:ext cx="988775" cy="473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6"/>
          <p:cNvSpPr txBox="1">
            <a:spLocks noGrp="1"/>
          </p:cNvSpPr>
          <p:nvPr>
            <p:ph type="ctrTitle"/>
          </p:nvPr>
        </p:nvSpPr>
        <p:spPr>
          <a:xfrm>
            <a:off x="1654378" y="279025"/>
            <a:ext cx="5265600" cy="90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780"/>
              <a:t>Explain this project in your own words</a:t>
            </a:r>
            <a:endParaRPr sz="2780"/>
          </a:p>
        </p:txBody>
      </p:sp>
      <p:pic>
        <p:nvPicPr>
          <p:cNvPr id="228" name="Google Shape;228;p26"/>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229" name="Google Shape;229;p26"/>
          <p:cNvPicPr preferRelativeResize="0"/>
          <p:nvPr/>
        </p:nvPicPr>
        <p:blipFill>
          <a:blip r:embed="rId4">
            <a:alphaModFix/>
          </a:blip>
          <a:stretch>
            <a:fillRect/>
          </a:stretch>
        </p:blipFill>
        <p:spPr>
          <a:xfrm>
            <a:off x="0" y="0"/>
            <a:ext cx="988775" cy="473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27"/>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235" name="Google Shape;235;p27"/>
          <p:cNvPicPr preferRelativeResize="0"/>
          <p:nvPr/>
        </p:nvPicPr>
        <p:blipFill>
          <a:blip r:embed="rId4">
            <a:alphaModFix/>
          </a:blip>
          <a:stretch>
            <a:fillRect/>
          </a:stretch>
        </p:blipFill>
        <p:spPr>
          <a:xfrm>
            <a:off x="0" y="0"/>
            <a:ext cx="988775" cy="473025"/>
          </a:xfrm>
          <a:prstGeom prst="rect">
            <a:avLst/>
          </a:prstGeom>
          <a:noFill/>
          <a:ln>
            <a:noFill/>
          </a:ln>
        </p:spPr>
      </p:pic>
      <p:pic>
        <p:nvPicPr>
          <p:cNvPr id="236" name="Google Shape;236;p27"/>
          <p:cNvPicPr preferRelativeResize="0"/>
          <p:nvPr/>
        </p:nvPicPr>
        <p:blipFill>
          <a:blip r:embed="rId5">
            <a:alphaModFix/>
          </a:blip>
          <a:stretch>
            <a:fillRect/>
          </a:stretch>
        </p:blipFill>
        <p:spPr>
          <a:xfrm>
            <a:off x="3327566" y="1132350"/>
            <a:ext cx="1919222" cy="38384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8"/>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242" name="Google Shape;242;p28"/>
          <p:cNvPicPr preferRelativeResize="0"/>
          <p:nvPr/>
        </p:nvPicPr>
        <p:blipFill>
          <a:blip r:embed="rId4">
            <a:alphaModFix/>
          </a:blip>
          <a:stretch>
            <a:fillRect/>
          </a:stretch>
        </p:blipFill>
        <p:spPr>
          <a:xfrm>
            <a:off x="0" y="0"/>
            <a:ext cx="988775" cy="473025"/>
          </a:xfrm>
          <a:prstGeom prst="rect">
            <a:avLst/>
          </a:prstGeom>
          <a:noFill/>
          <a:ln>
            <a:noFill/>
          </a:ln>
        </p:spPr>
      </p:pic>
      <p:pic>
        <p:nvPicPr>
          <p:cNvPr id="243" name="Google Shape;243;p28"/>
          <p:cNvPicPr preferRelativeResize="0"/>
          <p:nvPr/>
        </p:nvPicPr>
        <p:blipFill>
          <a:blip r:embed="rId5">
            <a:alphaModFix/>
          </a:blip>
          <a:stretch>
            <a:fillRect/>
          </a:stretch>
        </p:blipFill>
        <p:spPr>
          <a:xfrm>
            <a:off x="1490000" y="1291425"/>
            <a:ext cx="5260000" cy="263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29"/>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249" name="Google Shape;249;p29"/>
          <p:cNvPicPr preferRelativeResize="0"/>
          <p:nvPr/>
        </p:nvPicPr>
        <p:blipFill>
          <a:blip r:embed="rId4">
            <a:alphaModFix/>
          </a:blip>
          <a:stretch>
            <a:fillRect/>
          </a:stretch>
        </p:blipFill>
        <p:spPr>
          <a:xfrm>
            <a:off x="0" y="0"/>
            <a:ext cx="988775" cy="473025"/>
          </a:xfrm>
          <a:prstGeom prst="rect">
            <a:avLst/>
          </a:prstGeom>
          <a:noFill/>
          <a:ln>
            <a:noFill/>
          </a:ln>
        </p:spPr>
      </p:pic>
      <p:pic>
        <p:nvPicPr>
          <p:cNvPr id="250" name="Google Shape;250;p29"/>
          <p:cNvPicPr preferRelativeResize="0"/>
          <p:nvPr/>
        </p:nvPicPr>
        <p:blipFill>
          <a:blip r:embed="rId5">
            <a:alphaModFix/>
          </a:blip>
          <a:stretch>
            <a:fillRect/>
          </a:stretch>
        </p:blipFill>
        <p:spPr>
          <a:xfrm>
            <a:off x="152400" y="1050100"/>
            <a:ext cx="7991260" cy="39410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0"/>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256" name="Google Shape;256;p30"/>
          <p:cNvPicPr preferRelativeResize="0"/>
          <p:nvPr/>
        </p:nvPicPr>
        <p:blipFill>
          <a:blip r:embed="rId4">
            <a:alphaModFix/>
          </a:blip>
          <a:stretch>
            <a:fillRect/>
          </a:stretch>
        </p:blipFill>
        <p:spPr>
          <a:xfrm>
            <a:off x="0" y="0"/>
            <a:ext cx="988775" cy="473025"/>
          </a:xfrm>
          <a:prstGeom prst="rect">
            <a:avLst/>
          </a:prstGeom>
          <a:noFill/>
          <a:ln>
            <a:noFill/>
          </a:ln>
        </p:spPr>
      </p:pic>
      <p:sp>
        <p:nvSpPr>
          <p:cNvPr id="257" name="Google Shape;257;p30"/>
          <p:cNvSpPr/>
          <p:nvPr/>
        </p:nvSpPr>
        <p:spPr>
          <a:xfrm>
            <a:off x="151675" y="930800"/>
            <a:ext cx="8777100" cy="1054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 push event is created   triggered by a merge request from github and Jenkins master is Notified</a:t>
            </a:r>
            <a:endParaRPr/>
          </a:p>
        </p:txBody>
      </p:sp>
      <p:sp>
        <p:nvSpPr>
          <p:cNvPr id="258" name="Google Shape;258;p30"/>
          <p:cNvSpPr/>
          <p:nvPr/>
        </p:nvSpPr>
        <p:spPr>
          <a:xfrm>
            <a:off x="183450" y="2424238"/>
            <a:ext cx="8777100" cy="1054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Jenkins Master use EC2 plugin and the baked AMI  to provision a dynamic agent based on the agent label  specified on the Jenkinsfile </a:t>
            </a:r>
            <a:endParaRPr sz="1200"/>
          </a:p>
        </p:txBody>
      </p:sp>
      <p:sp>
        <p:nvSpPr>
          <p:cNvPr id="259" name="Google Shape;259;p30"/>
          <p:cNvSpPr/>
          <p:nvPr/>
        </p:nvSpPr>
        <p:spPr>
          <a:xfrm>
            <a:off x="82725" y="3592175"/>
            <a:ext cx="8877900" cy="142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98450" algn="l" rtl="0">
              <a:spcBef>
                <a:spcPts val="0"/>
              </a:spcBef>
              <a:spcAft>
                <a:spcPts val="0"/>
              </a:spcAft>
              <a:buSzPts val="1100"/>
              <a:buAutoNum type="alphaLcParenR"/>
            </a:pPr>
            <a:r>
              <a:rPr lang="en" sz="1100"/>
              <a:t>Jenkins launch dynamic docker agents to build (only binaries) and test (static test only) the code base on the language</a:t>
            </a:r>
            <a:endParaRPr sz="1100"/>
          </a:p>
          <a:p>
            <a:pPr marL="457200" lvl="0" indent="-298450" algn="l" rtl="0">
              <a:spcBef>
                <a:spcPts val="0"/>
              </a:spcBef>
              <a:spcAft>
                <a:spcPts val="0"/>
              </a:spcAft>
              <a:buSzPts val="1100"/>
              <a:buAutoNum type="alphaLcParenR"/>
            </a:pPr>
            <a:r>
              <a:rPr lang="en" sz="1100"/>
              <a:t>When the static test and build pass, Jenkins launch a sonar-scanner docker agent to scan the code </a:t>
            </a:r>
            <a:endParaRPr sz="1100"/>
          </a:p>
          <a:p>
            <a:pPr marL="457200" lvl="0" indent="-298450" algn="l" rtl="0">
              <a:spcBef>
                <a:spcPts val="0"/>
              </a:spcBef>
              <a:spcAft>
                <a:spcPts val="0"/>
              </a:spcAft>
              <a:buSzPts val="1100"/>
              <a:buAutoNum type="alphaLcParenR"/>
            </a:pPr>
            <a:r>
              <a:rPr lang="en" sz="1100"/>
              <a:t>The scan result is sent to sonarqube UI to compare with quality gate a </a:t>
            </a:r>
            <a:r>
              <a:rPr lang="en" sz="1100">
                <a:solidFill>
                  <a:schemeClr val="dk1"/>
                </a:solidFill>
              </a:rPr>
              <a:t>PASS/FAIL, a  </a:t>
            </a:r>
            <a:r>
              <a:rPr lang="en" sz="1100"/>
              <a:t> decision is taken but only available on sonarqube UI</a:t>
            </a:r>
            <a:endParaRPr sz="1100"/>
          </a:p>
          <a:p>
            <a:pPr marL="457200" lvl="0" indent="-298450" algn="l" rtl="0">
              <a:spcBef>
                <a:spcPts val="0"/>
              </a:spcBef>
              <a:spcAft>
                <a:spcPts val="0"/>
              </a:spcAft>
              <a:buSzPts val="1100"/>
              <a:buAutoNum type="alphaLcParenR"/>
            </a:pPr>
            <a:r>
              <a:rPr lang="en" sz="1100"/>
              <a:t>Jenkins use the built in function “Wait For Quality Gate” to pull the  PASS/FAIL result from SonarQube UI, if the result is marked as failure, Jenkins terminate the build and the build result is sent to Slack, If the build pass jenkins will continue to run the pipeline.</a:t>
            </a:r>
            <a:endParaRPr sz="1100"/>
          </a:p>
          <a:p>
            <a:pPr marL="457200" lvl="0" indent="0" algn="ctr" rtl="0">
              <a:spcBef>
                <a:spcPts val="0"/>
              </a:spcBef>
              <a:spcAft>
                <a:spcPts val="0"/>
              </a:spcAft>
              <a:buNone/>
            </a:pPr>
            <a:endParaRPr sz="1100"/>
          </a:p>
        </p:txBody>
      </p:sp>
      <p:sp>
        <p:nvSpPr>
          <p:cNvPr id="260" name="Google Shape;260;p30"/>
          <p:cNvSpPr/>
          <p:nvPr/>
        </p:nvSpPr>
        <p:spPr>
          <a:xfrm>
            <a:off x="324050" y="1020425"/>
            <a:ext cx="282600" cy="2757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61" name="Google Shape;261;p30"/>
          <p:cNvSpPr/>
          <p:nvPr/>
        </p:nvSpPr>
        <p:spPr>
          <a:xfrm>
            <a:off x="82725" y="4745075"/>
            <a:ext cx="282600" cy="2757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62" name="Google Shape;262;p30"/>
          <p:cNvSpPr/>
          <p:nvPr/>
        </p:nvSpPr>
        <p:spPr>
          <a:xfrm>
            <a:off x="234425" y="2471200"/>
            <a:ext cx="282600" cy="2757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pic>
        <p:nvPicPr>
          <p:cNvPr id="263" name="Google Shape;263;p30"/>
          <p:cNvPicPr preferRelativeResize="0"/>
          <p:nvPr/>
        </p:nvPicPr>
        <p:blipFill>
          <a:blip r:embed="rId5">
            <a:alphaModFix/>
          </a:blip>
          <a:stretch>
            <a:fillRect/>
          </a:stretch>
        </p:blipFill>
        <p:spPr>
          <a:xfrm>
            <a:off x="8731875" y="2293175"/>
            <a:ext cx="1382950" cy="11858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1"/>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269" name="Google Shape;269;p31"/>
          <p:cNvPicPr preferRelativeResize="0"/>
          <p:nvPr/>
        </p:nvPicPr>
        <p:blipFill>
          <a:blip r:embed="rId4">
            <a:alphaModFix/>
          </a:blip>
          <a:stretch>
            <a:fillRect/>
          </a:stretch>
        </p:blipFill>
        <p:spPr>
          <a:xfrm>
            <a:off x="0" y="0"/>
            <a:ext cx="988775" cy="473025"/>
          </a:xfrm>
          <a:prstGeom prst="rect">
            <a:avLst/>
          </a:prstGeom>
          <a:noFill/>
          <a:ln>
            <a:noFill/>
          </a:ln>
        </p:spPr>
      </p:pic>
      <p:sp>
        <p:nvSpPr>
          <p:cNvPr id="270" name="Google Shape;270;p31"/>
          <p:cNvSpPr/>
          <p:nvPr/>
        </p:nvSpPr>
        <p:spPr>
          <a:xfrm>
            <a:off x="151675" y="930800"/>
            <a:ext cx="8777100" cy="1054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Jenkins invoke Docker to build all images using Dockerfiles present on the repo</a:t>
            </a:r>
            <a:endParaRPr/>
          </a:p>
        </p:txBody>
      </p:sp>
      <p:sp>
        <p:nvSpPr>
          <p:cNvPr id="271" name="Google Shape;271;p31"/>
          <p:cNvSpPr/>
          <p:nvPr/>
        </p:nvSpPr>
        <p:spPr>
          <a:xfrm>
            <a:off x="183450" y="2424238"/>
            <a:ext cx="8777100" cy="1054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Jenkins push docker images to DockerHub if the commit  or target branch is develop </a:t>
            </a:r>
            <a:endParaRPr/>
          </a:p>
        </p:txBody>
      </p:sp>
      <p:sp>
        <p:nvSpPr>
          <p:cNvPr id="272" name="Google Shape;272;p31"/>
          <p:cNvSpPr/>
          <p:nvPr/>
        </p:nvSpPr>
        <p:spPr>
          <a:xfrm>
            <a:off x="111725" y="3917675"/>
            <a:ext cx="8777100" cy="1054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If the commit  or target branch is develop:</a:t>
            </a:r>
            <a:endParaRPr>
              <a:solidFill>
                <a:schemeClr val="dk1"/>
              </a:solidFill>
            </a:endParaRPr>
          </a:p>
          <a:p>
            <a:pPr marL="0" lvl="0" indent="0" algn="l" rtl="0">
              <a:spcBef>
                <a:spcPts val="0"/>
              </a:spcBef>
              <a:spcAft>
                <a:spcPts val="0"/>
              </a:spcAft>
              <a:buNone/>
            </a:pPr>
            <a:r>
              <a:rPr lang="en">
                <a:solidFill>
                  <a:schemeClr val="dk1"/>
                </a:solidFill>
              </a:rPr>
              <a:t>A- Jenkins connect to an available static agent matching the label indicated on the Jenkinsfile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 Jenkins create the docker-compose.yml file with all instructions about the deployment.</a:t>
            </a:r>
            <a:endParaRPr>
              <a:solidFill>
                <a:schemeClr val="dk1"/>
              </a:solidFill>
            </a:endParaRPr>
          </a:p>
        </p:txBody>
      </p:sp>
      <p:sp>
        <p:nvSpPr>
          <p:cNvPr id="273" name="Google Shape;273;p31"/>
          <p:cNvSpPr/>
          <p:nvPr/>
        </p:nvSpPr>
        <p:spPr>
          <a:xfrm>
            <a:off x="324050" y="1020425"/>
            <a:ext cx="282600" cy="2757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274" name="Google Shape;274;p31"/>
          <p:cNvSpPr/>
          <p:nvPr/>
        </p:nvSpPr>
        <p:spPr>
          <a:xfrm>
            <a:off x="111725" y="3772250"/>
            <a:ext cx="282600" cy="2757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275" name="Google Shape;275;p31"/>
          <p:cNvSpPr/>
          <p:nvPr/>
        </p:nvSpPr>
        <p:spPr>
          <a:xfrm>
            <a:off x="324050" y="2511125"/>
            <a:ext cx="282600" cy="2757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pic>
        <p:nvPicPr>
          <p:cNvPr id="276" name="Google Shape;276;p31"/>
          <p:cNvPicPr preferRelativeResize="0"/>
          <p:nvPr/>
        </p:nvPicPr>
        <p:blipFill>
          <a:blip r:embed="rId5">
            <a:alphaModFix/>
          </a:blip>
          <a:stretch>
            <a:fillRect/>
          </a:stretch>
        </p:blipFill>
        <p:spPr>
          <a:xfrm>
            <a:off x="8683600" y="973525"/>
            <a:ext cx="1382950" cy="1185885"/>
          </a:xfrm>
          <a:prstGeom prst="rect">
            <a:avLst/>
          </a:prstGeom>
          <a:noFill/>
          <a:ln>
            <a:noFill/>
          </a:ln>
        </p:spPr>
      </p:pic>
      <p:pic>
        <p:nvPicPr>
          <p:cNvPr id="277" name="Google Shape;277;p31"/>
          <p:cNvPicPr preferRelativeResize="0"/>
          <p:nvPr/>
        </p:nvPicPr>
        <p:blipFill>
          <a:blip r:embed="rId6">
            <a:alphaModFix/>
          </a:blip>
          <a:stretch>
            <a:fillRect/>
          </a:stretch>
        </p:blipFill>
        <p:spPr>
          <a:xfrm>
            <a:off x="8683600" y="3274129"/>
            <a:ext cx="1478649" cy="773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GOAL</a:t>
            </a:r>
            <a:endParaRPr/>
          </a:p>
        </p:txBody>
      </p:sp>
      <p:sp>
        <p:nvSpPr>
          <p:cNvPr id="63" name="Google Shape;63;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Deploy </a:t>
            </a:r>
            <a:r>
              <a:rPr lang="en" b="1"/>
              <a:t>Tarzan</a:t>
            </a:r>
            <a:r>
              <a:rPr lang="en"/>
              <a:t> microservice using Docker-compose.</a:t>
            </a:r>
            <a:endParaRPr/>
          </a:p>
        </p:txBody>
      </p:sp>
      <p:pic>
        <p:nvPicPr>
          <p:cNvPr id="64" name="Google Shape;64;p14"/>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65" name="Google Shape;65;p14"/>
          <p:cNvPicPr preferRelativeResize="0"/>
          <p:nvPr/>
        </p:nvPicPr>
        <p:blipFill>
          <a:blip r:embed="rId4">
            <a:alphaModFix/>
          </a:blip>
          <a:stretch>
            <a:fillRect/>
          </a:stretch>
        </p:blipFill>
        <p:spPr>
          <a:xfrm>
            <a:off x="0" y="0"/>
            <a:ext cx="988775" cy="473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2"/>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283" name="Google Shape;283;p32"/>
          <p:cNvPicPr preferRelativeResize="0"/>
          <p:nvPr/>
        </p:nvPicPr>
        <p:blipFill>
          <a:blip r:embed="rId4">
            <a:alphaModFix/>
          </a:blip>
          <a:stretch>
            <a:fillRect/>
          </a:stretch>
        </p:blipFill>
        <p:spPr>
          <a:xfrm>
            <a:off x="0" y="0"/>
            <a:ext cx="988775" cy="473025"/>
          </a:xfrm>
          <a:prstGeom prst="rect">
            <a:avLst/>
          </a:prstGeom>
          <a:noFill/>
          <a:ln>
            <a:noFill/>
          </a:ln>
        </p:spPr>
      </p:pic>
      <p:sp>
        <p:nvSpPr>
          <p:cNvPr id="284" name="Google Shape;284;p32"/>
          <p:cNvSpPr/>
          <p:nvPr/>
        </p:nvSpPr>
        <p:spPr>
          <a:xfrm>
            <a:off x="151675" y="930800"/>
            <a:ext cx="8777100" cy="1054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The Jenkins static agent read the docker-compose file and pull all required images </a:t>
            </a:r>
            <a:endParaRPr/>
          </a:p>
        </p:txBody>
      </p:sp>
      <p:sp>
        <p:nvSpPr>
          <p:cNvPr id="285" name="Google Shape;285;p32"/>
          <p:cNvSpPr/>
          <p:nvPr/>
        </p:nvSpPr>
        <p:spPr>
          <a:xfrm>
            <a:off x="183450" y="2424238"/>
            <a:ext cx="8777100" cy="1054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Jenkins announce a deployment on slack with a  wait time </a:t>
            </a:r>
            <a:endParaRPr/>
          </a:p>
        </p:txBody>
      </p:sp>
      <p:sp>
        <p:nvSpPr>
          <p:cNvPr id="286" name="Google Shape;286;p32"/>
          <p:cNvSpPr/>
          <p:nvPr/>
        </p:nvSpPr>
        <p:spPr>
          <a:xfrm>
            <a:off x="111725" y="3917675"/>
            <a:ext cx="8777100" cy="1054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A- Jenkins deploy the application </a:t>
            </a:r>
            <a:endParaRPr sz="1000"/>
          </a:p>
          <a:p>
            <a:pPr marL="0" lvl="0" indent="0" algn="l" rtl="0">
              <a:spcBef>
                <a:spcPts val="0"/>
              </a:spcBef>
              <a:spcAft>
                <a:spcPts val="0"/>
              </a:spcAft>
              <a:buNone/>
            </a:pPr>
            <a:r>
              <a:rPr lang="en" sz="1000"/>
              <a:t>B- Jenkins check if all containers are running (Jenkins will mark the build as failure if one or more containers are not in running state)</a:t>
            </a:r>
            <a:endParaRPr sz="1000"/>
          </a:p>
          <a:p>
            <a:pPr marL="0" lvl="0" indent="0" algn="l" rtl="0">
              <a:spcBef>
                <a:spcPts val="0"/>
              </a:spcBef>
              <a:spcAft>
                <a:spcPts val="0"/>
              </a:spcAft>
              <a:buNone/>
            </a:pPr>
            <a:r>
              <a:rPr lang="en" sz="1000"/>
              <a:t>C- Jenkins run a smoke test to check if the application is available on the browser and that the login page populate</a:t>
            </a:r>
            <a:endParaRPr sz="1000"/>
          </a:p>
          <a:p>
            <a:pPr marL="0" lvl="0" indent="0" algn="l" rtl="0">
              <a:spcBef>
                <a:spcPts val="0"/>
              </a:spcBef>
              <a:spcAft>
                <a:spcPts val="0"/>
              </a:spcAft>
              <a:buNone/>
            </a:pPr>
            <a:r>
              <a:rPr lang="en" sz="1000"/>
              <a:t>D- Jenkins notify the build status on Slack </a:t>
            </a:r>
            <a:endParaRPr sz="1000"/>
          </a:p>
        </p:txBody>
      </p:sp>
      <p:sp>
        <p:nvSpPr>
          <p:cNvPr id="287" name="Google Shape;287;p32"/>
          <p:cNvSpPr/>
          <p:nvPr/>
        </p:nvSpPr>
        <p:spPr>
          <a:xfrm>
            <a:off x="324050" y="1020425"/>
            <a:ext cx="282600" cy="2757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288" name="Google Shape;288;p32"/>
          <p:cNvSpPr/>
          <p:nvPr/>
        </p:nvSpPr>
        <p:spPr>
          <a:xfrm>
            <a:off x="183450" y="4047950"/>
            <a:ext cx="282600" cy="2757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9</a:t>
            </a:r>
            <a:endParaRPr/>
          </a:p>
        </p:txBody>
      </p:sp>
      <p:sp>
        <p:nvSpPr>
          <p:cNvPr id="289" name="Google Shape;289;p32"/>
          <p:cNvSpPr/>
          <p:nvPr/>
        </p:nvSpPr>
        <p:spPr>
          <a:xfrm>
            <a:off x="324050" y="2511125"/>
            <a:ext cx="282600" cy="2757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pic>
        <p:nvPicPr>
          <p:cNvPr id="290" name="Google Shape;290;p32"/>
          <p:cNvPicPr preferRelativeResize="0"/>
          <p:nvPr/>
        </p:nvPicPr>
        <p:blipFill>
          <a:blip r:embed="rId5">
            <a:alphaModFix/>
          </a:blip>
          <a:stretch>
            <a:fillRect/>
          </a:stretch>
        </p:blipFill>
        <p:spPr>
          <a:xfrm>
            <a:off x="8888825" y="1840929"/>
            <a:ext cx="1478649" cy="773825"/>
          </a:xfrm>
          <a:prstGeom prst="rect">
            <a:avLst/>
          </a:prstGeom>
          <a:noFill/>
          <a:ln>
            <a:noFill/>
          </a:ln>
        </p:spPr>
      </p:pic>
      <p:pic>
        <p:nvPicPr>
          <p:cNvPr id="291" name="Google Shape;291;p32"/>
          <p:cNvPicPr preferRelativeResize="0"/>
          <p:nvPr/>
        </p:nvPicPr>
        <p:blipFill>
          <a:blip r:embed="rId5">
            <a:alphaModFix/>
          </a:blip>
          <a:stretch>
            <a:fillRect/>
          </a:stretch>
        </p:blipFill>
        <p:spPr>
          <a:xfrm>
            <a:off x="8888825" y="4058167"/>
            <a:ext cx="1478649" cy="773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3"/>
          <p:cNvSpPr txBox="1">
            <a:spLocks noGrp="1"/>
          </p:cNvSpPr>
          <p:nvPr>
            <p:ph type="ctrTitle"/>
          </p:nvPr>
        </p:nvSpPr>
        <p:spPr>
          <a:xfrm>
            <a:off x="1654378" y="279025"/>
            <a:ext cx="5265600" cy="904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Question</a:t>
            </a:r>
            <a:endParaRPr/>
          </a:p>
        </p:txBody>
      </p:sp>
      <p:pic>
        <p:nvPicPr>
          <p:cNvPr id="297" name="Google Shape;297;p33"/>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298" name="Google Shape;298;p33"/>
          <p:cNvPicPr preferRelativeResize="0"/>
          <p:nvPr/>
        </p:nvPicPr>
        <p:blipFill>
          <a:blip r:embed="rId4">
            <a:alphaModFix/>
          </a:blip>
          <a:stretch>
            <a:fillRect/>
          </a:stretch>
        </p:blipFill>
        <p:spPr>
          <a:xfrm>
            <a:off x="0" y="0"/>
            <a:ext cx="988775" cy="473025"/>
          </a:xfrm>
          <a:prstGeom prst="rect">
            <a:avLst/>
          </a:prstGeom>
          <a:noFill/>
          <a:ln>
            <a:noFill/>
          </a:ln>
        </p:spPr>
      </p:pic>
      <p:pic>
        <p:nvPicPr>
          <p:cNvPr id="299" name="Google Shape;299;p33"/>
          <p:cNvPicPr preferRelativeResize="0"/>
          <p:nvPr/>
        </p:nvPicPr>
        <p:blipFill>
          <a:blip r:embed="rId5">
            <a:alphaModFix/>
          </a:blip>
          <a:stretch>
            <a:fillRect/>
          </a:stretch>
        </p:blipFill>
        <p:spPr>
          <a:xfrm>
            <a:off x="1489625" y="1447975"/>
            <a:ext cx="6266016" cy="3655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1654378" y="279025"/>
            <a:ext cx="5265600" cy="904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INFO</a:t>
            </a:r>
            <a:endParaRPr/>
          </a:p>
        </p:txBody>
      </p:sp>
      <p:sp>
        <p:nvSpPr>
          <p:cNvPr id="71" name="Google Shape;71;p15"/>
          <p:cNvSpPr txBox="1">
            <a:spLocks noGrp="1"/>
          </p:cNvSpPr>
          <p:nvPr>
            <p:ph type="subTitle" idx="1"/>
          </p:nvPr>
        </p:nvSpPr>
        <p:spPr>
          <a:xfrm>
            <a:off x="311700" y="150437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Customer Name: The Weather Channel</a:t>
            </a:r>
            <a:endParaRPr/>
          </a:p>
        </p:txBody>
      </p:sp>
      <p:pic>
        <p:nvPicPr>
          <p:cNvPr id="72" name="Google Shape;72;p15"/>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73" name="Google Shape;73;p15"/>
          <p:cNvPicPr preferRelativeResize="0"/>
          <p:nvPr/>
        </p:nvPicPr>
        <p:blipFill>
          <a:blip r:embed="rId4">
            <a:alphaModFix/>
          </a:blip>
          <a:stretch>
            <a:fillRect/>
          </a:stretch>
        </p:blipFill>
        <p:spPr>
          <a:xfrm>
            <a:off x="0" y="0"/>
            <a:ext cx="988775" cy="473025"/>
          </a:xfrm>
          <a:prstGeom prst="rect">
            <a:avLst/>
          </a:prstGeom>
          <a:noFill/>
          <a:ln>
            <a:noFill/>
          </a:ln>
        </p:spPr>
      </p:pic>
      <p:pic>
        <p:nvPicPr>
          <p:cNvPr id="74" name="Google Shape;74;p15"/>
          <p:cNvPicPr preferRelativeResize="0"/>
          <p:nvPr/>
        </p:nvPicPr>
        <p:blipFill>
          <a:blip r:embed="rId5">
            <a:alphaModFix/>
          </a:blip>
          <a:stretch>
            <a:fillRect/>
          </a:stretch>
        </p:blipFill>
        <p:spPr>
          <a:xfrm>
            <a:off x="3222800" y="2960975"/>
            <a:ext cx="1893000" cy="1893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ctrTitle"/>
          </p:nvPr>
        </p:nvSpPr>
        <p:spPr>
          <a:xfrm>
            <a:off x="1654378" y="279025"/>
            <a:ext cx="5265600" cy="904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INFO</a:t>
            </a:r>
            <a:endParaRPr/>
          </a:p>
        </p:txBody>
      </p:sp>
      <p:sp>
        <p:nvSpPr>
          <p:cNvPr id="80" name="Google Shape;80;p16"/>
          <p:cNvSpPr txBox="1">
            <a:spLocks noGrp="1"/>
          </p:cNvSpPr>
          <p:nvPr>
            <p:ph type="subTitle" idx="1"/>
          </p:nvPr>
        </p:nvSpPr>
        <p:spPr>
          <a:xfrm>
            <a:off x="234950" y="2087100"/>
            <a:ext cx="8582400" cy="14268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n"/>
              <a:t>IN their effort to make customers have weather info around the globe at their fingertips, </a:t>
            </a:r>
            <a:r>
              <a:rPr lang="en" b="1"/>
              <a:t>The Weather Channel </a:t>
            </a:r>
            <a:r>
              <a:rPr lang="en"/>
              <a:t>have contracted</a:t>
            </a:r>
            <a:r>
              <a:rPr lang="en" b="1"/>
              <a:t> EK TECH SOFTWARE SOLUTION</a:t>
            </a:r>
            <a:r>
              <a:rPr lang="en"/>
              <a:t> to build an application called </a:t>
            </a:r>
            <a:r>
              <a:rPr lang="en" b="1"/>
              <a:t>Tarzan</a:t>
            </a:r>
            <a:r>
              <a:rPr lang="en"/>
              <a:t> accessible on the web, phones,tablets or any other portable electronic devices.</a:t>
            </a:r>
            <a:endParaRPr/>
          </a:p>
          <a:p>
            <a:pPr marL="0" lvl="0" indent="0" algn="ctr" rtl="0">
              <a:spcBef>
                <a:spcPts val="0"/>
              </a:spcBef>
              <a:spcAft>
                <a:spcPts val="0"/>
              </a:spcAft>
              <a:buNone/>
            </a:pPr>
            <a:endParaRPr/>
          </a:p>
        </p:txBody>
      </p:sp>
      <p:pic>
        <p:nvPicPr>
          <p:cNvPr id="81" name="Google Shape;81;p16"/>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82" name="Google Shape;82;p16"/>
          <p:cNvPicPr preferRelativeResize="0"/>
          <p:nvPr/>
        </p:nvPicPr>
        <p:blipFill>
          <a:blip r:embed="rId4">
            <a:alphaModFix/>
          </a:blip>
          <a:stretch>
            <a:fillRect/>
          </a:stretch>
        </p:blipFill>
        <p:spPr>
          <a:xfrm>
            <a:off x="0" y="0"/>
            <a:ext cx="988775" cy="473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ctrTitle"/>
          </p:nvPr>
        </p:nvSpPr>
        <p:spPr>
          <a:xfrm>
            <a:off x="1654378" y="279025"/>
            <a:ext cx="5265600" cy="904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INFO</a:t>
            </a:r>
            <a:endParaRPr/>
          </a:p>
        </p:txBody>
      </p:sp>
      <p:sp>
        <p:nvSpPr>
          <p:cNvPr id="88" name="Google Shape;88;p17"/>
          <p:cNvSpPr txBox="1">
            <a:spLocks noGrp="1"/>
          </p:cNvSpPr>
          <p:nvPr>
            <p:ph type="subTitle" idx="1"/>
          </p:nvPr>
        </p:nvSpPr>
        <p:spPr>
          <a:xfrm>
            <a:off x="212550" y="779750"/>
            <a:ext cx="3287100" cy="1426800"/>
          </a:xfrm>
          <a:prstGeom prst="rect">
            <a:avLst/>
          </a:prstGeom>
        </p:spPr>
        <p:txBody>
          <a:bodyPr spcFirstLastPara="1" wrap="square" lIns="91425" tIns="91425" rIns="91425" bIns="91425" anchor="t" anchorCtr="0">
            <a:normAutofit fontScale="40000" lnSpcReduction="10000"/>
          </a:bodyPr>
          <a:lstStyle/>
          <a:p>
            <a:pPr marL="0" lvl="0" indent="0" algn="l" rtl="0">
              <a:spcBef>
                <a:spcPts val="0"/>
              </a:spcBef>
              <a:spcAft>
                <a:spcPts val="0"/>
              </a:spcAft>
              <a:buNone/>
            </a:pPr>
            <a:r>
              <a:rPr lang="en"/>
              <a:t>Tarzan is made of 5 services</a:t>
            </a:r>
            <a:endParaRPr/>
          </a:p>
          <a:p>
            <a:pPr marL="0" lvl="0" indent="0" algn="l" rtl="0">
              <a:spcBef>
                <a:spcPts val="0"/>
              </a:spcBef>
              <a:spcAft>
                <a:spcPts val="0"/>
              </a:spcAft>
              <a:buNone/>
            </a:pPr>
            <a:r>
              <a:rPr lang="en"/>
              <a:t>a- UI</a:t>
            </a:r>
            <a:endParaRPr/>
          </a:p>
          <a:p>
            <a:pPr marL="0" lvl="0" indent="0" algn="l" rtl="0">
              <a:spcBef>
                <a:spcPts val="0"/>
              </a:spcBef>
              <a:spcAft>
                <a:spcPts val="0"/>
              </a:spcAft>
              <a:buNone/>
            </a:pPr>
            <a:r>
              <a:rPr lang="en"/>
              <a:t>b- auth </a:t>
            </a:r>
            <a:endParaRPr/>
          </a:p>
          <a:p>
            <a:pPr marL="0" lvl="0" indent="0" algn="l" rtl="0">
              <a:spcBef>
                <a:spcPts val="0"/>
              </a:spcBef>
              <a:spcAft>
                <a:spcPts val="0"/>
              </a:spcAft>
              <a:buNone/>
            </a:pPr>
            <a:r>
              <a:rPr lang="en"/>
              <a:t>c- weather </a:t>
            </a:r>
            <a:endParaRPr/>
          </a:p>
          <a:p>
            <a:pPr marL="0" lvl="0" indent="0" algn="l" rtl="0">
              <a:spcBef>
                <a:spcPts val="0"/>
              </a:spcBef>
              <a:spcAft>
                <a:spcPts val="0"/>
              </a:spcAft>
              <a:buNone/>
            </a:pPr>
            <a:r>
              <a:rPr lang="en"/>
              <a:t>d- db</a:t>
            </a:r>
            <a:endParaRPr/>
          </a:p>
          <a:p>
            <a:pPr marL="0" lvl="0" indent="0" algn="l" rtl="0">
              <a:spcBef>
                <a:spcPts val="0"/>
              </a:spcBef>
              <a:spcAft>
                <a:spcPts val="0"/>
              </a:spcAft>
              <a:buNone/>
            </a:pPr>
            <a:r>
              <a:rPr lang="en"/>
              <a:t>e- redis </a:t>
            </a:r>
            <a:endParaRPr/>
          </a:p>
          <a:p>
            <a:pPr marL="0" lvl="0" indent="0" algn="l" rtl="0">
              <a:spcBef>
                <a:spcPts val="0"/>
              </a:spcBef>
              <a:spcAft>
                <a:spcPts val="0"/>
              </a:spcAft>
              <a:buNone/>
            </a:pPr>
            <a:r>
              <a:rPr lang="en"/>
              <a:t>  </a:t>
            </a:r>
            <a:endParaRPr/>
          </a:p>
          <a:p>
            <a:pPr marL="0" lvl="0" indent="0" algn="ctr" rtl="0">
              <a:spcBef>
                <a:spcPts val="0"/>
              </a:spcBef>
              <a:spcAft>
                <a:spcPts val="0"/>
              </a:spcAft>
              <a:buNone/>
            </a:pPr>
            <a:endParaRPr/>
          </a:p>
        </p:txBody>
      </p:sp>
      <p:pic>
        <p:nvPicPr>
          <p:cNvPr id="89" name="Google Shape;89;p17"/>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90" name="Google Shape;90;p17"/>
          <p:cNvPicPr preferRelativeResize="0"/>
          <p:nvPr/>
        </p:nvPicPr>
        <p:blipFill>
          <a:blip r:embed="rId4">
            <a:alphaModFix/>
          </a:blip>
          <a:stretch>
            <a:fillRect/>
          </a:stretch>
        </p:blipFill>
        <p:spPr>
          <a:xfrm>
            <a:off x="0" y="0"/>
            <a:ext cx="988775" cy="473025"/>
          </a:xfrm>
          <a:prstGeom prst="rect">
            <a:avLst/>
          </a:prstGeom>
          <a:noFill/>
          <a:ln>
            <a:noFill/>
          </a:ln>
        </p:spPr>
      </p:pic>
      <p:sp>
        <p:nvSpPr>
          <p:cNvPr id="91" name="Google Shape;91;p17"/>
          <p:cNvSpPr/>
          <p:nvPr/>
        </p:nvSpPr>
        <p:spPr>
          <a:xfrm>
            <a:off x="586075" y="2311025"/>
            <a:ext cx="1546500" cy="12477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UI</a:t>
            </a:r>
            <a:endParaRPr b="1"/>
          </a:p>
        </p:txBody>
      </p:sp>
      <p:sp>
        <p:nvSpPr>
          <p:cNvPr id="92" name="Google Shape;92;p17"/>
          <p:cNvSpPr/>
          <p:nvPr/>
        </p:nvSpPr>
        <p:spPr>
          <a:xfrm>
            <a:off x="2396950" y="2343900"/>
            <a:ext cx="1546500" cy="12477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auth</a:t>
            </a:r>
            <a:endParaRPr b="1"/>
          </a:p>
        </p:txBody>
      </p:sp>
      <p:sp>
        <p:nvSpPr>
          <p:cNvPr id="93" name="Google Shape;93;p17"/>
          <p:cNvSpPr/>
          <p:nvPr/>
        </p:nvSpPr>
        <p:spPr>
          <a:xfrm>
            <a:off x="4446875" y="2343900"/>
            <a:ext cx="1546500" cy="12477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weather</a:t>
            </a:r>
            <a:endParaRPr b="1"/>
          </a:p>
        </p:txBody>
      </p:sp>
      <p:sp>
        <p:nvSpPr>
          <p:cNvPr id="94" name="Google Shape;94;p17"/>
          <p:cNvSpPr/>
          <p:nvPr/>
        </p:nvSpPr>
        <p:spPr>
          <a:xfrm>
            <a:off x="6616325" y="2343900"/>
            <a:ext cx="1546500" cy="12477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db</a:t>
            </a:r>
            <a:endParaRPr b="1"/>
          </a:p>
        </p:txBody>
      </p:sp>
      <p:sp>
        <p:nvSpPr>
          <p:cNvPr id="95" name="Google Shape;95;p17"/>
          <p:cNvSpPr/>
          <p:nvPr/>
        </p:nvSpPr>
        <p:spPr>
          <a:xfrm>
            <a:off x="6708950" y="3895800"/>
            <a:ext cx="1546500" cy="12477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redis</a:t>
            </a:r>
            <a:r>
              <a:rPr lang="en"/>
              <a:t> </a:t>
            </a:r>
            <a:endParaRPr/>
          </a:p>
        </p:txBody>
      </p:sp>
      <p:sp>
        <p:nvSpPr>
          <p:cNvPr id="96" name="Google Shape;96;p17"/>
          <p:cNvSpPr/>
          <p:nvPr/>
        </p:nvSpPr>
        <p:spPr>
          <a:xfrm>
            <a:off x="3073775" y="4395325"/>
            <a:ext cx="1329900" cy="717300"/>
          </a:xfrm>
          <a:prstGeom prst="bevel">
            <a:avLst>
              <a:gd name="adj" fmla="val 12500"/>
            </a:avLst>
          </a:prstGeom>
          <a:solidFill>
            <a:schemeClr val="lt2"/>
          </a:solid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Tarzan </a:t>
            </a:r>
            <a:endParaRPr b="1"/>
          </a:p>
        </p:txBody>
      </p:sp>
      <p:cxnSp>
        <p:nvCxnSpPr>
          <p:cNvPr id="97" name="Google Shape;97;p17"/>
          <p:cNvCxnSpPr/>
          <p:nvPr/>
        </p:nvCxnSpPr>
        <p:spPr>
          <a:xfrm rot="10800000">
            <a:off x="1684150" y="3431500"/>
            <a:ext cx="1621200" cy="1098300"/>
          </a:xfrm>
          <a:prstGeom prst="straightConnector1">
            <a:avLst/>
          </a:prstGeom>
          <a:noFill/>
          <a:ln w="19050" cap="flat" cmpd="sng">
            <a:solidFill>
              <a:schemeClr val="dk2"/>
            </a:solidFill>
            <a:prstDash val="solid"/>
            <a:round/>
            <a:headEnd type="none" w="med" len="med"/>
            <a:tailEnd type="triangle" w="med" len="med"/>
          </a:ln>
        </p:spPr>
      </p:cxnSp>
      <p:cxnSp>
        <p:nvCxnSpPr>
          <p:cNvPr id="98" name="Google Shape;98;p17"/>
          <p:cNvCxnSpPr/>
          <p:nvPr/>
        </p:nvCxnSpPr>
        <p:spPr>
          <a:xfrm rot="10800000">
            <a:off x="3215650" y="3498850"/>
            <a:ext cx="470700" cy="1143000"/>
          </a:xfrm>
          <a:prstGeom prst="straightConnector1">
            <a:avLst/>
          </a:prstGeom>
          <a:noFill/>
          <a:ln w="19050" cap="flat" cmpd="sng">
            <a:solidFill>
              <a:schemeClr val="dk2"/>
            </a:solidFill>
            <a:prstDash val="solid"/>
            <a:round/>
            <a:headEnd type="none" w="med" len="med"/>
            <a:tailEnd type="triangle" w="med" len="med"/>
          </a:ln>
        </p:spPr>
      </p:cxnSp>
      <p:cxnSp>
        <p:nvCxnSpPr>
          <p:cNvPr id="99" name="Google Shape;99;p17"/>
          <p:cNvCxnSpPr>
            <a:stCxn id="96" idx="1"/>
          </p:cNvCxnSpPr>
          <p:nvPr/>
        </p:nvCxnSpPr>
        <p:spPr>
          <a:xfrm rot="10800000" flipH="1">
            <a:off x="4314013" y="3431575"/>
            <a:ext cx="560100" cy="1322400"/>
          </a:xfrm>
          <a:prstGeom prst="straightConnector1">
            <a:avLst/>
          </a:prstGeom>
          <a:noFill/>
          <a:ln w="19050" cap="flat" cmpd="sng">
            <a:solidFill>
              <a:schemeClr val="dk2"/>
            </a:solidFill>
            <a:prstDash val="solid"/>
            <a:round/>
            <a:headEnd type="none" w="med" len="med"/>
            <a:tailEnd type="triangle" w="med" len="med"/>
          </a:ln>
        </p:spPr>
      </p:cxnSp>
      <p:cxnSp>
        <p:nvCxnSpPr>
          <p:cNvPr id="100" name="Google Shape;100;p17"/>
          <p:cNvCxnSpPr/>
          <p:nvPr/>
        </p:nvCxnSpPr>
        <p:spPr>
          <a:xfrm rot="10800000" flipH="1">
            <a:off x="4284000" y="3342000"/>
            <a:ext cx="2457900" cy="1591200"/>
          </a:xfrm>
          <a:prstGeom prst="straightConnector1">
            <a:avLst/>
          </a:prstGeom>
          <a:noFill/>
          <a:ln w="19050" cap="flat" cmpd="sng">
            <a:solidFill>
              <a:schemeClr val="dk2"/>
            </a:solidFill>
            <a:prstDash val="solid"/>
            <a:round/>
            <a:headEnd type="none" w="med" len="med"/>
            <a:tailEnd type="triangle" w="med" len="med"/>
          </a:ln>
        </p:spPr>
      </p:cxnSp>
      <p:cxnSp>
        <p:nvCxnSpPr>
          <p:cNvPr id="101" name="Google Shape;101;p17"/>
          <p:cNvCxnSpPr/>
          <p:nvPr/>
        </p:nvCxnSpPr>
        <p:spPr>
          <a:xfrm rot="10800000" flipH="1">
            <a:off x="4343775" y="4335525"/>
            <a:ext cx="2480100" cy="7695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ctrTitle"/>
          </p:nvPr>
        </p:nvSpPr>
        <p:spPr>
          <a:xfrm>
            <a:off x="1654378" y="279025"/>
            <a:ext cx="5265600" cy="904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INFO</a:t>
            </a:r>
            <a:endParaRPr/>
          </a:p>
        </p:txBody>
      </p:sp>
      <p:pic>
        <p:nvPicPr>
          <p:cNvPr id="107" name="Google Shape;107;p18"/>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108" name="Google Shape;108;p18"/>
          <p:cNvPicPr preferRelativeResize="0"/>
          <p:nvPr/>
        </p:nvPicPr>
        <p:blipFill>
          <a:blip r:embed="rId4">
            <a:alphaModFix/>
          </a:blip>
          <a:stretch>
            <a:fillRect/>
          </a:stretch>
        </p:blipFill>
        <p:spPr>
          <a:xfrm>
            <a:off x="0" y="0"/>
            <a:ext cx="988775" cy="473025"/>
          </a:xfrm>
          <a:prstGeom prst="rect">
            <a:avLst/>
          </a:prstGeom>
          <a:noFill/>
          <a:ln>
            <a:noFill/>
          </a:ln>
        </p:spPr>
      </p:pic>
      <p:sp>
        <p:nvSpPr>
          <p:cNvPr id="109" name="Google Shape;109;p18"/>
          <p:cNvSpPr/>
          <p:nvPr/>
        </p:nvSpPr>
        <p:spPr>
          <a:xfrm>
            <a:off x="0" y="473025"/>
            <a:ext cx="1546500" cy="14793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UI: </a:t>
            </a:r>
            <a:endParaRPr sz="1000" b="1"/>
          </a:p>
          <a:p>
            <a:pPr marL="0" lvl="0" indent="0" algn="l" rtl="0">
              <a:spcBef>
                <a:spcPts val="0"/>
              </a:spcBef>
              <a:spcAft>
                <a:spcPts val="0"/>
              </a:spcAft>
              <a:buNone/>
            </a:pPr>
            <a:r>
              <a:rPr lang="en" sz="1000"/>
              <a:t>allow customers  to access the application on the browser</a:t>
            </a:r>
            <a:endParaRPr sz="1000"/>
          </a:p>
        </p:txBody>
      </p:sp>
      <p:sp>
        <p:nvSpPr>
          <p:cNvPr id="110" name="Google Shape;110;p18"/>
          <p:cNvSpPr/>
          <p:nvPr/>
        </p:nvSpPr>
        <p:spPr>
          <a:xfrm>
            <a:off x="1874000" y="1402625"/>
            <a:ext cx="1546500" cy="12477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t>Auth:</a:t>
            </a:r>
            <a:endParaRPr sz="1100" b="1"/>
          </a:p>
          <a:p>
            <a:pPr marL="0" lvl="0" indent="0" algn="l" rtl="0">
              <a:spcBef>
                <a:spcPts val="0"/>
              </a:spcBef>
              <a:spcAft>
                <a:spcPts val="0"/>
              </a:spcAft>
              <a:buNone/>
            </a:pPr>
            <a:r>
              <a:rPr lang="en" sz="1100"/>
              <a:t>Allow customers login into the app</a:t>
            </a:r>
            <a:endParaRPr sz="1100"/>
          </a:p>
        </p:txBody>
      </p:sp>
      <p:sp>
        <p:nvSpPr>
          <p:cNvPr id="111" name="Google Shape;111;p18"/>
          <p:cNvSpPr/>
          <p:nvPr/>
        </p:nvSpPr>
        <p:spPr>
          <a:xfrm>
            <a:off x="3820825" y="2060000"/>
            <a:ext cx="1546500" cy="12477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Weather: </a:t>
            </a:r>
            <a:r>
              <a:rPr lang="en" sz="1200"/>
              <a:t>contain all weathers data</a:t>
            </a:r>
            <a:endParaRPr sz="1200"/>
          </a:p>
        </p:txBody>
      </p:sp>
      <p:sp>
        <p:nvSpPr>
          <p:cNvPr id="112" name="Google Shape;112;p18"/>
          <p:cNvSpPr/>
          <p:nvPr/>
        </p:nvSpPr>
        <p:spPr>
          <a:xfrm>
            <a:off x="6616325" y="2343900"/>
            <a:ext cx="1546500" cy="12477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Db:</a:t>
            </a:r>
            <a:endParaRPr b="1"/>
          </a:p>
          <a:p>
            <a:pPr marL="0" lvl="0" indent="0" algn="l" rtl="0">
              <a:spcBef>
                <a:spcPts val="0"/>
              </a:spcBef>
              <a:spcAft>
                <a:spcPts val="0"/>
              </a:spcAft>
              <a:buNone/>
            </a:pPr>
            <a:r>
              <a:rPr lang="en" sz="1200"/>
              <a:t>Store user credentials</a:t>
            </a:r>
            <a:endParaRPr sz="1200"/>
          </a:p>
        </p:txBody>
      </p:sp>
      <p:sp>
        <p:nvSpPr>
          <p:cNvPr id="113" name="Google Shape;113;p18"/>
          <p:cNvSpPr/>
          <p:nvPr/>
        </p:nvSpPr>
        <p:spPr>
          <a:xfrm>
            <a:off x="6708950" y="3895800"/>
            <a:ext cx="1546500" cy="12477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Redis:</a:t>
            </a:r>
            <a:endParaRPr b="1"/>
          </a:p>
          <a:p>
            <a:pPr marL="0" lvl="0" indent="0" algn="l" rtl="0">
              <a:spcBef>
                <a:spcPts val="0"/>
              </a:spcBef>
              <a:spcAft>
                <a:spcPts val="0"/>
              </a:spcAft>
              <a:buNone/>
            </a:pPr>
            <a:r>
              <a:rPr lang="en" sz="1100"/>
              <a:t>Store user session caching data</a:t>
            </a:r>
            <a:r>
              <a:rPr lang="en"/>
              <a:t> </a:t>
            </a:r>
            <a:endParaRPr/>
          </a:p>
        </p:txBody>
      </p:sp>
      <p:sp>
        <p:nvSpPr>
          <p:cNvPr id="114" name="Google Shape;114;p18"/>
          <p:cNvSpPr/>
          <p:nvPr/>
        </p:nvSpPr>
        <p:spPr>
          <a:xfrm>
            <a:off x="3073775" y="4395325"/>
            <a:ext cx="1329900" cy="717300"/>
          </a:xfrm>
          <a:prstGeom prst="bevel">
            <a:avLst>
              <a:gd name="adj" fmla="val 12500"/>
            </a:avLst>
          </a:prstGeom>
          <a:solidFill>
            <a:schemeClr val="lt2"/>
          </a:solid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Tarzan</a:t>
            </a:r>
            <a:endParaRPr b="1"/>
          </a:p>
        </p:txBody>
      </p:sp>
      <p:cxnSp>
        <p:nvCxnSpPr>
          <p:cNvPr id="115" name="Google Shape;115;p18"/>
          <p:cNvCxnSpPr/>
          <p:nvPr/>
        </p:nvCxnSpPr>
        <p:spPr>
          <a:xfrm rot="10800000">
            <a:off x="720550" y="1862800"/>
            <a:ext cx="2584800" cy="2667000"/>
          </a:xfrm>
          <a:prstGeom prst="straightConnector1">
            <a:avLst/>
          </a:prstGeom>
          <a:noFill/>
          <a:ln w="19050" cap="flat" cmpd="sng">
            <a:solidFill>
              <a:schemeClr val="dk2"/>
            </a:solidFill>
            <a:prstDash val="solid"/>
            <a:round/>
            <a:headEnd type="none" w="med" len="med"/>
            <a:tailEnd type="triangle" w="med" len="med"/>
          </a:ln>
        </p:spPr>
      </p:cxnSp>
      <p:cxnSp>
        <p:nvCxnSpPr>
          <p:cNvPr id="116" name="Google Shape;116;p18"/>
          <p:cNvCxnSpPr/>
          <p:nvPr/>
        </p:nvCxnSpPr>
        <p:spPr>
          <a:xfrm rot="10800000">
            <a:off x="2633050" y="2535250"/>
            <a:ext cx="1053300" cy="2106600"/>
          </a:xfrm>
          <a:prstGeom prst="straightConnector1">
            <a:avLst/>
          </a:prstGeom>
          <a:noFill/>
          <a:ln w="19050" cap="flat" cmpd="sng">
            <a:solidFill>
              <a:schemeClr val="dk2"/>
            </a:solidFill>
            <a:prstDash val="solid"/>
            <a:round/>
            <a:headEnd type="none" w="med" len="med"/>
            <a:tailEnd type="triangle" w="med" len="med"/>
          </a:ln>
        </p:spPr>
      </p:cxnSp>
      <p:cxnSp>
        <p:nvCxnSpPr>
          <p:cNvPr id="117" name="Google Shape;117;p18"/>
          <p:cNvCxnSpPr/>
          <p:nvPr/>
        </p:nvCxnSpPr>
        <p:spPr>
          <a:xfrm rot="10800000" flipH="1">
            <a:off x="4239313" y="3237325"/>
            <a:ext cx="560100" cy="1322400"/>
          </a:xfrm>
          <a:prstGeom prst="straightConnector1">
            <a:avLst/>
          </a:prstGeom>
          <a:noFill/>
          <a:ln w="19050" cap="flat" cmpd="sng">
            <a:solidFill>
              <a:schemeClr val="dk2"/>
            </a:solidFill>
            <a:prstDash val="solid"/>
            <a:round/>
            <a:headEnd type="none" w="med" len="med"/>
            <a:tailEnd type="triangle" w="med" len="med"/>
          </a:ln>
        </p:spPr>
      </p:cxnSp>
      <p:cxnSp>
        <p:nvCxnSpPr>
          <p:cNvPr id="118" name="Google Shape;118;p18"/>
          <p:cNvCxnSpPr/>
          <p:nvPr/>
        </p:nvCxnSpPr>
        <p:spPr>
          <a:xfrm rot="10800000" flipH="1">
            <a:off x="4284000" y="3342000"/>
            <a:ext cx="2457900" cy="1591200"/>
          </a:xfrm>
          <a:prstGeom prst="straightConnector1">
            <a:avLst/>
          </a:prstGeom>
          <a:noFill/>
          <a:ln w="19050" cap="flat" cmpd="sng">
            <a:solidFill>
              <a:schemeClr val="dk2"/>
            </a:solidFill>
            <a:prstDash val="solid"/>
            <a:round/>
            <a:headEnd type="none" w="med" len="med"/>
            <a:tailEnd type="triangle" w="med" len="med"/>
          </a:ln>
        </p:spPr>
      </p:cxnSp>
      <p:cxnSp>
        <p:nvCxnSpPr>
          <p:cNvPr id="119" name="Google Shape;119;p18"/>
          <p:cNvCxnSpPr/>
          <p:nvPr/>
        </p:nvCxnSpPr>
        <p:spPr>
          <a:xfrm rot="10800000" flipH="1">
            <a:off x="4343775" y="4335525"/>
            <a:ext cx="2480100" cy="7695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ctrTitle"/>
          </p:nvPr>
        </p:nvSpPr>
        <p:spPr>
          <a:xfrm>
            <a:off x="1654378" y="279025"/>
            <a:ext cx="5265600" cy="90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580"/>
              <a:t>INFO:starting sequence</a:t>
            </a:r>
            <a:endParaRPr sz="3580"/>
          </a:p>
        </p:txBody>
      </p:sp>
      <p:pic>
        <p:nvPicPr>
          <p:cNvPr id="125" name="Google Shape;125;p19"/>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126" name="Google Shape;126;p19"/>
          <p:cNvPicPr preferRelativeResize="0"/>
          <p:nvPr/>
        </p:nvPicPr>
        <p:blipFill>
          <a:blip r:embed="rId4">
            <a:alphaModFix/>
          </a:blip>
          <a:stretch>
            <a:fillRect/>
          </a:stretch>
        </p:blipFill>
        <p:spPr>
          <a:xfrm>
            <a:off x="0" y="0"/>
            <a:ext cx="988775" cy="473025"/>
          </a:xfrm>
          <a:prstGeom prst="rect">
            <a:avLst/>
          </a:prstGeom>
          <a:noFill/>
          <a:ln>
            <a:noFill/>
          </a:ln>
        </p:spPr>
      </p:pic>
      <p:sp>
        <p:nvSpPr>
          <p:cNvPr id="127" name="Google Shape;127;p19"/>
          <p:cNvSpPr/>
          <p:nvPr/>
        </p:nvSpPr>
        <p:spPr>
          <a:xfrm>
            <a:off x="6999925" y="1959050"/>
            <a:ext cx="1546500" cy="14793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UI: </a:t>
            </a:r>
            <a:endParaRPr sz="1000" b="1"/>
          </a:p>
          <a:p>
            <a:pPr marL="0" lvl="0" indent="0" algn="l" rtl="0">
              <a:spcBef>
                <a:spcPts val="0"/>
              </a:spcBef>
              <a:spcAft>
                <a:spcPts val="0"/>
              </a:spcAft>
              <a:buNone/>
            </a:pPr>
            <a:r>
              <a:rPr lang="en" sz="1000"/>
              <a:t>allow customers  to access the application on the browser</a:t>
            </a:r>
            <a:endParaRPr sz="1000"/>
          </a:p>
        </p:txBody>
      </p:sp>
      <p:sp>
        <p:nvSpPr>
          <p:cNvPr id="128" name="Google Shape;128;p19"/>
          <p:cNvSpPr/>
          <p:nvPr/>
        </p:nvSpPr>
        <p:spPr>
          <a:xfrm>
            <a:off x="4197375" y="2844425"/>
            <a:ext cx="1546500" cy="12477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t>Auth:</a:t>
            </a:r>
            <a:endParaRPr sz="1100" b="1"/>
          </a:p>
          <a:p>
            <a:pPr marL="0" lvl="0" indent="0" algn="l" rtl="0">
              <a:spcBef>
                <a:spcPts val="0"/>
              </a:spcBef>
              <a:spcAft>
                <a:spcPts val="0"/>
              </a:spcAft>
              <a:buNone/>
            </a:pPr>
            <a:r>
              <a:rPr lang="en" sz="1100"/>
              <a:t>Allow customers login into the app</a:t>
            </a:r>
            <a:endParaRPr sz="1100"/>
          </a:p>
        </p:txBody>
      </p:sp>
      <p:sp>
        <p:nvSpPr>
          <p:cNvPr id="129" name="Google Shape;129;p19"/>
          <p:cNvSpPr/>
          <p:nvPr/>
        </p:nvSpPr>
        <p:spPr>
          <a:xfrm>
            <a:off x="3653125" y="1183525"/>
            <a:ext cx="1546500" cy="12477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Weather: </a:t>
            </a:r>
            <a:r>
              <a:rPr lang="en" sz="1200"/>
              <a:t>contain all weathers data</a:t>
            </a:r>
            <a:endParaRPr sz="1200"/>
          </a:p>
        </p:txBody>
      </p:sp>
      <p:sp>
        <p:nvSpPr>
          <p:cNvPr id="130" name="Google Shape;130;p19"/>
          <p:cNvSpPr/>
          <p:nvPr/>
        </p:nvSpPr>
        <p:spPr>
          <a:xfrm>
            <a:off x="-54900" y="1133550"/>
            <a:ext cx="1546500" cy="12477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Db:</a:t>
            </a:r>
            <a:endParaRPr b="1"/>
          </a:p>
          <a:p>
            <a:pPr marL="0" lvl="0" indent="0" algn="l" rtl="0">
              <a:spcBef>
                <a:spcPts val="0"/>
              </a:spcBef>
              <a:spcAft>
                <a:spcPts val="0"/>
              </a:spcAft>
              <a:buNone/>
            </a:pPr>
            <a:r>
              <a:rPr lang="en" sz="1200"/>
              <a:t>Store user credentials</a:t>
            </a:r>
            <a:endParaRPr sz="1200"/>
          </a:p>
        </p:txBody>
      </p:sp>
      <p:sp>
        <p:nvSpPr>
          <p:cNvPr id="131" name="Google Shape;131;p19"/>
          <p:cNvSpPr/>
          <p:nvPr/>
        </p:nvSpPr>
        <p:spPr>
          <a:xfrm>
            <a:off x="5551025" y="1048575"/>
            <a:ext cx="1546500" cy="12477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Redis:</a:t>
            </a:r>
            <a:endParaRPr b="1"/>
          </a:p>
          <a:p>
            <a:pPr marL="0" lvl="0" indent="0" algn="l" rtl="0">
              <a:spcBef>
                <a:spcPts val="0"/>
              </a:spcBef>
              <a:spcAft>
                <a:spcPts val="0"/>
              </a:spcAft>
              <a:buNone/>
            </a:pPr>
            <a:r>
              <a:rPr lang="en" sz="1100"/>
              <a:t>Store user session caching data</a:t>
            </a:r>
            <a:r>
              <a:rPr lang="en"/>
              <a:t> </a:t>
            </a:r>
            <a:endParaRPr/>
          </a:p>
        </p:txBody>
      </p:sp>
      <p:sp>
        <p:nvSpPr>
          <p:cNvPr id="132" name="Google Shape;132;p19"/>
          <p:cNvSpPr/>
          <p:nvPr/>
        </p:nvSpPr>
        <p:spPr>
          <a:xfrm>
            <a:off x="5436079" y="3957650"/>
            <a:ext cx="1808400" cy="717300"/>
          </a:xfrm>
          <a:prstGeom prst="bevel">
            <a:avLst>
              <a:gd name="adj" fmla="val 12500"/>
            </a:avLst>
          </a:prstGeom>
          <a:solidFill>
            <a:schemeClr val="lt2"/>
          </a:solid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www.tarzan.com</a:t>
            </a:r>
            <a:endParaRPr b="1"/>
          </a:p>
        </p:txBody>
      </p:sp>
      <p:cxnSp>
        <p:nvCxnSpPr>
          <p:cNvPr id="133" name="Google Shape;133;p19"/>
          <p:cNvCxnSpPr/>
          <p:nvPr/>
        </p:nvCxnSpPr>
        <p:spPr>
          <a:xfrm rot="10800000" flipH="1">
            <a:off x="1303250" y="1631475"/>
            <a:ext cx="2457600" cy="81900"/>
          </a:xfrm>
          <a:prstGeom prst="straightConnector1">
            <a:avLst/>
          </a:prstGeom>
          <a:noFill/>
          <a:ln w="38100" cap="flat" cmpd="sng">
            <a:solidFill>
              <a:schemeClr val="dk2"/>
            </a:solidFill>
            <a:prstDash val="solid"/>
            <a:round/>
            <a:headEnd type="none" w="med" len="med"/>
            <a:tailEnd type="triangle" w="med" len="med"/>
          </a:ln>
        </p:spPr>
      </p:cxnSp>
      <p:cxnSp>
        <p:nvCxnSpPr>
          <p:cNvPr id="134" name="Google Shape;134;p19"/>
          <p:cNvCxnSpPr>
            <a:endCxn id="131" idx="5"/>
          </p:cNvCxnSpPr>
          <p:nvPr/>
        </p:nvCxnSpPr>
        <p:spPr>
          <a:xfrm rot="10800000">
            <a:off x="7097525" y="1516463"/>
            <a:ext cx="905700" cy="683400"/>
          </a:xfrm>
          <a:prstGeom prst="straightConnector1">
            <a:avLst/>
          </a:prstGeom>
          <a:noFill/>
          <a:ln w="38100" cap="flat" cmpd="sng">
            <a:solidFill>
              <a:schemeClr val="dk2"/>
            </a:solidFill>
            <a:prstDash val="solid"/>
            <a:round/>
            <a:headEnd type="none" w="med" len="med"/>
            <a:tailEnd type="triangle" w="med" len="med"/>
          </a:ln>
        </p:spPr>
      </p:cxnSp>
      <p:cxnSp>
        <p:nvCxnSpPr>
          <p:cNvPr id="135" name="Google Shape;135;p19"/>
          <p:cNvCxnSpPr/>
          <p:nvPr/>
        </p:nvCxnSpPr>
        <p:spPr>
          <a:xfrm>
            <a:off x="4896600" y="2460450"/>
            <a:ext cx="313800" cy="844200"/>
          </a:xfrm>
          <a:prstGeom prst="straightConnector1">
            <a:avLst/>
          </a:prstGeom>
          <a:noFill/>
          <a:ln w="38100" cap="flat" cmpd="sng">
            <a:solidFill>
              <a:schemeClr val="dk2"/>
            </a:solidFill>
            <a:prstDash val="solid"/>
            <a:round/>
            <a:headEnd type="none" w="med" len="med"/>
            <a:tailEnd type="triangle" w="med" len="med"/>
          </a:ln>
        </p:spPr>
      </p:cxnSp>
      <p:cxnSp>
        <p:nvCxnSpPr>
          <p:cNvPr id="136" name="Google Shape;136;p19"/>
          <p:cNvCxnSpPr/>
          <p:nvPr/>
        </p:nvCxnSpPr>
        <p:spPr>
          <a:xfrm rot="10800000" flipH="1">
            <a:off x="5621250" y="2408125"/>
            <a:ext cx="1516500" cy="1225200"/>
          </a:xfrm>
          <a:prstGeom prst="straightConnector1">
            <a:avLst/>
          </a:prstGeom>
          <a:noFill/>
          <a:ln w="38100" cap="flat" cmpd="sng">
            <a:solidFill>
              <a:schemeClr val="dk2"/>
            </a:solidFill>
            <a:prstDash val="solid"/>
            <a:round/>
            <a:headEnd type="none" w="med" len="med"/>
            <a:tailEnd type="triangle" w="med" len="med"/>
          </a:ln>
        </p:spPr>
      </p:cxnSp>
      <p:cxnSp>
        <p:nvCxnSpPr>
          <p:cNvPr id="137" name="Google Shape;137;p19"/>
          <p:cNvCxnSpPr/>
          <p:nvPr/>
        </p:nvCxnSpPr>
        <p:spPr>
          <a:xfrm flipH="1">
            <a:off x="7055650" y="3237375"/>
            <a:ext cx="903900" cy="1307400"/>
          </a:xfrm>
          <a:prstGeom prst="straightConnector1">
            <a:avLst/>
          </a:prstGeom>
          <a:noFill/>
          <a:ln w="38100" cap="flat" cmpd="sng">
            <a:solidFill>
              <a:schemeClr val="dk2"/>
            </a:solidFill>
            <a:prstDash val="solid"/>
            <a:round/>
            <a:headEnd type="none" w="med" len="med"/>
            <a:tailEnd type="triangle" w="med" len="med"/>
          </a:ln>
        </p:spPr>
      </p:cxnSp>
      <p:sp>
        <p:nvSpPr>
          <p:cNvPr id="138" name="Google Shape;138;p19"/>
          <p:cNvSpPr/>
          <p:nvPr/>
        </p:nvSpPr>
        <p:spPr>
          <a:xfrm>
            <a:off x="1938250" y="1392150"/>
            <a:ext cx="373500" cy="25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1</a:t>
            </a:r>
            <a:endParaRPr/>
          </a:p>
        </p:txBody>
      </p:sp>
      <p:sp>
        <p:nvSpPr>
          <p:cNvPr id="139" name="Google Shape;139;p19"/>
          <p:cNvSpPr/>
          <p:nvPr/>
        </p:nvSpPr>
        <p:spPr>
          <a:xfrm>
            <a:off x="4999700" y="2449800"/>
            <a:ext cx="373500" cy="207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2</a:t>
            </a:r>
            <a:endParaRPr/>
          </a:p>
        </p:txBody>
      </p:sp>
      <p:sp>
        <p:nvSpPr>
          <p:cNvPr id="140" name="Google Shape;140;p19"/>
          <p:cNvSpPr/>
          <p:nvPr/>
        </p:nvSpPr>
        <p:spPr>
          <a:xfrm>
            <a:off x="5918450" y="2844425"/>
            <a:ext cx="373500" cy="25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3</a:t>
            </a:r>
            <a:endParaRPr/>
          </a:p>
        </p:txBody>
      </p:sp>
      <p:sp>
        <p:nvSpPr>
          <p:cNvPr id="141" name="Google Shape;141;p19"/>
          <p:cNvSpPr/>
          <p:nvPr/>
        </p:nvSpPr>
        <p:spPr>
          <a:xfrm>
            <a:off x="7137675" y="3654225"/>
            <a:ext cx="373500" cy="25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5</a:t>
            </a:r>
            <a:endParaRPr/>
          </a:p>
        </p:txBody>
      </p:sp>
      <p:pic>
        <p:nvPicPr>
          <p:cNvPr id="142" name="Google Shape;142;p19"/>
          <p:cNvPicPr preferRelativeResize="0"/>
          <p:nvPr/>
        </p:nvPicPr>
        <p:blipFill>
          <a:blip r:embed="rId5">
            <a:alphaModFix/>
          </a:blip>
          <a:stretch>
            <a:fillRect/>
          </a:stretch>
        </p:blipFill>
        <p:spPr>
          <a:xfrm>
            <a:off x="7516799" y="4409500"/>
            <a:ext cx="825250" cy="550450"/>
          </a:xfrm>
          <a:prstGeom prst="rect">
            <a:avLst/>
          </a:prstGeom>
          <a:noFill/>
          <a:ln>
            <a:noFill/>
          </a:ln>
        </p:spPr>
      </p:pic>
      <p:pic>
        <p:nvPicPr>
          <p:cNvPr id="143" name="Google Shape;143;p19"/>
          <p:cNvPicPr preferRelativeResize="0"/>
          <p:nvPr/>
        </p:nvPicPr>
        <p:blipFill>
          <a:blip r:embed="rId6">
            <a:alphaModFix/>
          </a:blip>
          <a:stretch>
            <a:fillRect/>
          </a:stretch>
        </p:blipFill>
        <p:spPr>
          <a:xfrm>
            <a:off x="4901631" y="4409500"/>
            <a:ext cx="740377" cy="904500"/>
          </a:xfrm>
          <a:prstGeom prst="rect">
            <a:avLst/>
          </a:prstGeom>
          <a:noFill/>
          <a:ln>
            <a:noFill/>
          </a:ln>
        </p:spPr>
      </p:pic>
      <p:pic>
        <p:nvPicPr>
          <p:cNvPr id="144" name="Google Shape;144;p19"/>
          <p:cNvPicPr preferRelativeResize="0"/>
          <p:nvPr/>
        </p:nvPicPr>
        <p:blipFill>
          <a:blip r:embed="rId7">
            <a:alphaModFix/>
          </a:blip>
          <a:stretch>
            <a:fillRect/>
          </a:stretch>
        </p:blipFill>
        <p:spPr>
          <a:xfrm>
            <a:off x="6291950" y="4840975"/>
            <a:ext cx="473027" cy="473027"/>
          </a:xfrm>
          <a:prstGeom prst="rect">
            <a:avLst/>
          </a:prstGeom>
          <a:noFill/>
          <a:ln>
            <a:noFill/>
          </a:ln>
        </p:spPr>
      </p:pic>
      <p:cxnSp>
        <p:nvCxnSpPr>
          <p:cNvPr id="145" name="Google Shape;145;p19"/>
          <p:cNvCxnSpPr>
            <a:endCxn id="143" idx="3"/>
          </p:cNvCxnSpPr>
          <p:nvPr/>
        </p:nvCxnSpPr>
        <p:spPr>
          <a:xfrm flipH="1">
            <a:off x="5642008" y="4484950"/>
            <a:ext cx="494700" cy="376800"/>
          </a:xfrm>
          <a:prstGeom prst="straightConnector1">
            <a:avLst/>
          </a:prstGeom>
          <a:noFill/>
          <a:ln w="9525" cap="flat" cmpd="sng">
            <a:solidFill>
              <a:schemeClr val="dk2"/>
            </a:solidFill>
            <a:prstDash val="solid"/>
            <a:round/>
            <a:headEnd type="none" w="med" len="med"/>
            <a:tailEnd type="triangle" w="med" len="med"/>
          </a:ln>
        </p:spPr>
      </p:cxnSp>
      <p:cxnSp>
        <p:nvCxnSpPr>
          <p:cNvPr id="146" name="Google Shape;146;p19"/>
          <p:cNvCxnSpPr/>
          <p:nvPr/>
        </p:nvCxnSpPr>
        <p:spPr>
          <a:xfrm flipH="1">
            <a:off x="6682125" y="4447625"/>
            <a:ext cx="216600" cy="351000"/>
          </a:xfrm>
          <a:prstGeom prst="straightConnector1">
            <a:avLst/>
          </a:prstGeom>
          <a:noFill/>
          <a:ln w="9525" cap="flat" cmpd="sng">
            <a:solidFill>
              <a:schemeClr val="dk2"/>
            </a:solidFill>
            <a:prstDash val="solid"/>
            <a:round/>
            <a:headEnd type="none" w="med" len="med"/>
            <a:tailEnd type="triangle" w="med" len="med"/>
          </a:ln>
        </p:spPr>
      </p:cxnSp>
      <p:cxnSp>
        <p:nvCxnSpPr>
          <p:cNvPr id="147" name="Google Shape;147;p19"/>
          <p:cNvCxnSpPr/>
          <p:nvPr/>
        </p:nvCxnSpPr>
        <p:spPr>
          <a:xfrm>
            <a:off x="7145250" y="4574625"/>
            <a:ext cx="537900" cy="44700"/>
          </a:xfrm>
          <a:prstGeom prst="straightConnector1">
            <a:avLst/>
          </a:prstGeom>
          <a:noFill/>
          <a:ln w="9525" cap="flat" cmpd="sng">
            <a:solidFill>
              <a:schemeClr val="dk2"/>
            </a:solidFill>
            <a:prstDash val="solid"/>
            <a:round/>
            <a:headEnd type="none" w="med" len="med"/>
            <a:tailEnd type="triangle" w="med" len="med"/>
          </a:ln>
        </p:spPr>
      </p:cxnSp>
      <p:sp>
        <p:nvSpPr>
          <p:cNvPr id="148" name="Google Shape;148;p19"/>
          <p:cNvSpPr/>
          <p:nvPr/>
        </p:nvSpPr>
        <p:spPr>
          <a:xfrm>
            <a:off x="7448925" y="1545375"/>
            <a:ext cx="373500" cy="25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4</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ctrTitle"/>
          </p:nvPr>
        </p:nvSpPr>
        <p:spPr>
          <a:xfrm>
            <a:off x="1654378" y="279025"/>
            <a:ext cx="5265600" cy="904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INFO</a:t>
            </a:r>
            <a:endParaRPr/>
          </a:p>
        </p:txBody>
      </p:sp>
      <p:pic>
        <p:nvPicPr>
          <p:cNvPr id="154" name="Google Shape;154;p20"/>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155" name="Google Shape;155;p20"/>
          <p:cNvPicPr preferRelativeResize="0"/>
          <p:nvPr/>
        </p:nvPicPr>
        <p:blipFill>
          <a:blip r:embed="rId4">
            <a:alphaModFix/>
          </a:blip>
          <a:stretch>
            <a:fillRect/>
          </a:stretch>
        </p:blipFill>
        <p:spPr>
          <a:xfrm>
            <a:off x="0" y="0"/>
            <a:ext cx="988775" cy="473025"/>
          </a:xfrm>
          <a:prstGeom prst="rect">
            <a:avLst/>
          </a:prstGeom>
          <a:noFill/>
          <a:ln>
            <a:noFill/>
          </a:ln>
        </p:spPr>
      </p:pic>
      <p:sp>
        <p:nvSpPr>
          <p:cNvPr id="156" name="Google Shape;156;p20"/>
          <p:cNvSpPr/>
          <p:nvPr/>
        </p:nvSpPr>
        <p:spPr>
          <a:xfrm>
            <a:off x="0" y="473025"/>
            <a:ext cx="7137900" cy="39222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b="1"/>
          </a:p>
          <a:p>
            <a:pPr marL="0" lvl="0" indent="0" algn="l" rtl="0">
              <a:spcBef>
                <a:spcPts val="0"/>
              </a:spcBef>
              <a:spcAft>
                <a:spcPts val="0"/>
              </a:spcAft>
              <a:buNone/>
            </a:pPr>
            <a:r>
              <a:rPr lang="en" sz="1500" b="1"/>
              <a:t>Base-image: </a:t>
            </a:r>
            <a:endParaRPr sz="1500" b="1"/>
          </a:p>
          <a:p>
            <a:pPr marL="0" lvl="0" indent="0" algn="l" rtl="0">
              <a:spcBef>
                <a:spcPts val="0"/>
              </a:spcBef>
              <a:spcAft>
                <a:spcPts val="0"/>
              </a:spcAft>
              <a:buNone/>
            </a:pPr>
            <a:r>
              <a:rPr lang="en" sz="1500"/>
              <a:t>    devopseasylearning/tarzan-ui:v0.0.1</a:t>
            </a:r>
            <a:endParaRPr sz="1500"/>
          </a:p>
          <a:p>
            <a:pPr marL="0" lvl="0" indent="0" algn="l" rtl="0">
              <a:spcBef>
                <a:spcPts val="0"/>
              </a:spcBef>
              <a:spcAft>
                <a:spcPts val="0"/>
              </a:spcAft>
              <a:buNone/>
            </a:pPr>
            <a:r>
              <a:rPr lang="en" sz="1500">
                <a:solidFill>
                  <a:schemeClr val="dk1"/>
                </a:solidFill>
              </a:rPr>
              <a:t>      devopseasylearning/tarzan-auth:v0.0.1</a:t>
            </a:r>
            <a:endParaRPr sz="1500">
              <a:solidFill>
                <a:schemeClr val="dk1"/>
              </a:solidFill>
            </a:endParaRPr>
          </a:p>
          <a:p>
            <a:pPr marL="0" lvl="0" indent="0" algn="l" rtl="0">
              <a:spcBef>
                <a:spcPts val="0"/>
              </a:spcBef>
              <a:spcAft>
                <a:spcPts val="0"/>
              </a:spcAft>
              <a:buNone/>
            </a:pPr>
            <a:r>
              <a:rPr lang="en" sz="1500">
                <a:solidFill>
                  <a:schemeClr val="dk1"/>
                </a:solidFill>
              </a:rPr>
              <a:t>      devopseasylearning/tarzan-weather:v0.0.1</a:t>
            </a:r>
            <a:endParaRPr sz="1500">
              <a:solidFill>
                <a:schemeClr val="dk1"/>
              </a:solidFill>
            </a:endParaRPr>
          </a:p>
          <a:p>
            <a:pPr marL="0" lvl="0" indent="0" algn="l" rtl="0">
              <a:spcBef>
                <a:spcPts val="0"/>
              </a:spcBef>
              <a:spcAft>
                <a:spcPts val="0"/>
              </a:spcAft>
              <a:buNone/>
            </a:pPr>
            <a:r>
              <a:rPr lang="en" sz="1500">
                <a:solidFill>
                  <a:schemeClr val="dk1"/>
                </a:solidFill>
              </a:rPr>
              <a:t>      redis</a:t>
            </a:r>
            <a:endParaRPr sz="1500">
              <a:solidFill>
                <a:schemeClr val="dk1"/>
              </a:solidFill>
            </a:endParaRPr>
          </a:p>
          <a:p>
            <a:pPr marL="0" lvl="0" indent="0" algn="l" rtl="0">
              <a:spcBef>
                <a:spcPts val="0"/>
              </a:spcBef>
              <a:spcAft>
                <a:spcPts val="0"/>
              </a:spcAft>
              <a:buNone/>
            </a:pPr>
            <a:r>
              <a:rPr lang="en" sz="1500">
                <a:solidFill>
                  <a:schemeClr val="dk1"/>
                </a:solidFill>
              </a:rPr>
              <a:t>      devopseasylearning/tarzan-db:v0.0.1</a:t>
            </a:r>
            <a:endParaRPr sz="1500">
              <a:solidFill>
                <a:schemeClr val="dk1"/>
              </a:solidFill>
            </a:endParaRPr>
          </a:p>
          <a:p>
            <a:pPr marL="0" lvl="0" indent="0" algn="l" rtl="0">
              <a:spcBef>
                <a:spcPts val="0"/>
              </a:spcBef>
              <a:spcAft>
                <a:spcPts val="0"/>
              </a:spcAft>
              <a:buNone/>
            </a:pP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ctrTitle"/>
          </p:nvPr>
        </p:nvSpPr>
        <p:spPr>
          <a:xfrm>
            <a:off x="1646903" y="256600"/>
            <a:ext cx="5265600" cy="904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INFO</a:t>
            </a:r>
            <a:endParaRPr/>
          </a:p>
        </p:txBody>
      </p:sp>
      <p:pic>
        <p:nvPicPr>
          <p:cNvPr id="162" name="Google Shape;162;p21"/>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163" name="Google Shape;163;p21"/>
          <p:cNvPicPr preferRelativeResize="0"/>
          <p:nvPr/>
        </p:nvPicPr>
        <p:blipFill>
          <a:blip r:embed="rId4">
            <a:alphaModFix/>
          </a:blip>
          <a:stretch>
            <a:fillRect/>
          </a:stretch>
        </p:blipFill>
        <p:spPr>
          <a:xfrm>
            <a:off x="0" y="0"/>
            <a:ext cx="988775" cy="473025"/>
          </a:xfrm>
          <a:prstGeom prst="rect">
            <a:avLst/>
          </a:prstGeom>
          <a:noFill/>
          <a:ln>
            <a:noFill/>
          </a:ln>
        </p:spPr>
      </p:pic>
      <p:sp>
        <p:nvSpPr>
          <p:cNvPr id="164" name="Google Shape;164;p21"/>
          <p:cNvSpPr/>
          <p:nvPr/>
        </p:nvSpPr>
        <p:spPr>
          <a:xfrm>
            <a:off x="51075" y="651800"/>
            <a:ext cx="2595600" cy="23829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800">
              <a:solidFill>
                <a:schemeClr val="dk1"/>
              </a:solidFill>
            </a:endParaRPr>
          </a:p>
          <a:p>
            <a:pPr marL="0" lvl="0" indent="0" algn="l" rtl="0">
              <a:spcBef>
                <a:spcPts val="0"/>
              </a:spcBef>
              <a:spcAft>
                <a:spcPts val="0"/>
              </a:spcAft>
              <a:buNone/>
            </a:pPr>
            <a:r>
              <a:rPr lang="en" sz="800" b="1"/>
              <a:t>Variables for UI service:</a:t>
            </a:r>
            <a:endParaRPr sz="800" b="1"/>
          </a:p>
          <a:p>
            <a:pPr marL="0" lvl="0" indent="0" algn="l" rtl="0">
              <a:spcBef>
                <a:spcPts val="0"/>
              </a:spcBef>
              <a:spcAft>
                <a:spcPts val="0"/>
              </a:spcAft>
              <a:buNone/>
            </a:pPr>
            <a:endParaRPr sz="800"/>
          </a:p>
          <a:p>
            <a:pPr marL="0" lvl="0" indent="0" algn="l" rtl="0">
              <a:lnSpc>
                <a:spcPct val="115000"/>
              </a:lnSpc>
              <a:spcBef>
                <a:spcPts val="0"/>
              </a:spcBef>
              <a:spcAft>
                <a:spcPts val="0"/>
              </a:spcAft>
              <a:buClr>
                <a:schemeClr val="dk1"/>
              </a:buClr>
              <a:buSzPts val="1100"/>
              <a:buFont typeface="Arial"/>
              <a:buNone/>
            </a:pPr>
            <a:r>
              <a:rPr lang="en" sz="800">
                <a:solidFill>
                  <a:schemeClr val="dk1"/>
                </a:solidFill>
              </a:rPr>
              <a:t>         	AUTH_HOST= auth</a:t>
            </a:r>
            <a:endParaRPr sz="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00">
                <a:solidFill>
                  <a:schemeClr val="dk1"/>
                </a:solidFill>
              </a:rPr>
              <a:t>          	AUTH_PORT=8080</a:t>
            </a:r>
            <a:endParaRPr sz="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00">
                <a:solidFill>
                  <a:schemeClr val="dk1"/>
                </a:solidFill>
              </a:rPr>
              <a:t>          	WEATHER_HOST= weather</a:t>
            </a:r>
            <a:endParaRPr sz="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00">
                <a:solidFill>
                  <a:schemeClr val="dk1"/>
                </a:solidFill>
              </a:rPr>
              <a:t>          	WEATHER_PORT= 5000</a:t>
            </a:r>
            <a:endParaRPr sz="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00">
                <a:solidFill>
                  <a:schemeClr val="dk1"/>
                </a:solidFill>
              </a:rPr>
              <a:t>             	REDIS_USER=redis</a:t>
            </a:r>
            <a:endParaRPr sz="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00">
                <a:solidFill>
                  <a:schemeClr val="dk1"/>
                </a:solidFill>
              </a:rPr>
              <a:t>             	REDIS_PASSWORD=redis</a:t>
            </a:r>
            <a:endParaRPr sz="800">
              <a:solidFill>
                <a:schemeClr val="dk1"/>
              </a:solidFill>
            </a:endParaRPr>
          </a:p>
          <a:p>
            <a:pPr marL="0" lvl="0" indent="0" algn="l" rtl="0">
              <a:spcBef>
                <a:spcPts val="0"/>
              </a:spcBef>
              <a:spcAft>
                <a:spcPts val="0"/>
              </a:spcAft>
              <a:buNone/>
            </a:pPr>
            <a:endParaRPr sz="800"/>
          </a:p>
        </p:txBody>
      </p:sp>
      <p:sp>
        <p:nvSpPr>
          <p:cNvPr id="165" name="Google Shape;165;p21"/>
          <p:cNvSpPr/>
          <p:nvPr/>
        </p:nvSpPr>
        <p:spPr>
          <a:xfrm>
            <a:off x="3110300" y="1118725"/>
            <a:ext cx="2338800" cy="18870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r>
              <a:rPr lang="en" sz="800" b="1"/>
              <a:t>Variables for Auth service:</a:t>
            </a:r>
            <a:endParaRPr sz="800" b="1"/>
          </a:p>
          <a:p>
            <a:pPr marL="0" lvl="0" indent="0" algn="l" rtl="0">
              <a:spcBef>
                <a:spcPts val="0"/>
              </a:spcBef>
              <a:spcAft>
                <a:spcPts val="0"/>
              </a:spcAft>
              <a:buNone/>
            </a:pPr>
            <a:endParaRPr sz="800"/>
          </a:p>
          <a:p>
            <a:pPr marL="0" lvl="0" indent="0" algn="l" rtl="0">
              <a:lnSpc>
                <a:spcPct val="115000"/>
              </a:lnSpc>
              <a:spcBef>
                <a:spcPts val="0"/>
              </a:spcBef>
              <a:spcAft>
                <a:spcPts val="0"/>
              </a:spcAft>
              <a:buClr>
                <a:schemeClr val="dk1"/>
              </a:buClr>
              <a:buSzPts val="1100"/>
              <a:buFont typeface="Arial"/>
              <a:buNone/>
            </a:pPr>
            <a:r>
              <a:rPr lang="en" sz="800">
                <a:solidFill>
                  <a:schemeClr val="dk1"/>
                </a:solidFill>
              </a:rPr>
              <a:t> DB_HOST= db</a:t>
            </a:r>
            <a:endParaRPr sz="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00">
                <a:solidFill>
                  <a:schemeClr val="dk1"/>
                </a:solidFill>
              </a:rPr>
              <a:t> DB_PASSWORD= my-secret-pw</a:t>
            </a:r>
            <a:endParaRPr sz="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00">
                <a:solidFill>
                  <a:schemeClr val="dk1"/>
                </a:solidFill>
              </a:rPr>
              <a:t>     </a:t>
            </a:r>
            <a:endParaRPr sz="800">
              <a:solidFill>
                <a:schemeClr val="dk1"/>
              </a:solidFill>
            </a:endParaRPr>
          </a:p>
          <a:p>
            <a:pPr marL="0" lvl="0" indent="0" algn="l" rtl="0">
              <a:spcBef>
                <a:spcPts val="0"/>
              </a:spcBef>
              <a:spcAft>
                <a:spcPts val="0"/>
              </a:spcAft>
              <a:buNone/>
            </a:pPr>
            <a:endParaRPr sz="800"/>
          </a:p>
          <a:p>
            <a:pPr marL="0" lvl="0" indent="0" algn="l" rtl="0">
              <a:spcBef>
                <a:spcPts val="0"/>
              </a:spcBef>
              <a:spcAft>
                <a:spcPts val="0"/>
              </a:spcAft>
              <a:buNone/>
            </a:pPr>
            <a:endParaRPr sz="800"/>
          </a:p>
          <a:p>
            <a:pPr marL="0" lvl="0" indent="0" algn="l" rtl="0">
              <a:spcBef>
                <a:spcPts val="0"/>
              </a:spcBef>
              <a:spcAft>
                <a:spcPts val="0"/>
              </a:spcAft>
              <a:buNone/>
            </a:pPr>
            <a:r>
              <a:rPr lang="en" sz="800"/>
              <a:t>    	</a:t>
            </a:r>
            <a:endParaRPr sz="800"/>
          </a:p>
        </p:txBody>
      </p:sp>
      <p:sp>
        <p:nvSpPr>
          <p:cNvPr id="166" name="Google Shape;166;p21"/>
          <p:cNvSpPr/>
          <p:nvPr/>
        </p:nvSpPr>
        <p:spPr>
          <a:xfrm>
            <a:off x="128400" y="3213475"/>
            <a:ext cx="4484400" cy="18870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r>
              <a:rPr lang="en" sz="800" b="1"/>
              <a:t>Variables for Weather service:</a:t>
            </a:r>
            <a:endParaRPr sz="800" b="1"/>
          </a:p>
          <a:p>
            <a:pPr marL="0" lvl="0" indent="0" algn="l" rtl="0">
              <a:spcBef>
                <a:spcPts val="0"/>
              </a:spcBef>
              <a:spcAft>
                <a:spcPts val="0"/>
              </a:spcAft>
              <a:buNone/>
            </a:pPr>
            <a:endParaRPr sz="800"/>
          </a:p>
          <a:p>
            <a:pPr marL="0" lvl="0" indent="0" algn="l" rtl="0">
              <a:spcBef>
                <a:spcPts val="0"/>
              </a:spcBef>
              <a:spcAft>
                <a:spcPts val="0"/>
              </a:spcAft>
              <a:buNone/>
            </a:pPr>
            <a:r>
              <a:rPr lang="en" sz="800"/>
              <a:t>APIKEY = ecbc396f46mshb65cbb1f82cf334p1fcc87jsna5e962a3c542</a:t>
            </a:r>
            <a:endParaRPr sz="800"/>
          </a:p>
          <a:p>
            <a:pPr marL="0" lvl="0" indent="0" algn="l" rtl="0">
              <a:spcBef>
                <a:spcPts val="0"/>
              </a:spcBef>
              <a:spcAft>
                <a:spcPts val="0"/>
              </a:spcAft>
              <a:buNone/>
            </a:pPr>
            <a:r>
              <a:rPr lang="en" sz="800"/>
              <a:t>    	</a:t>
            </a:r>
            <a:endParaRPr sz="800"/>
          </a:p>
        </p:txBody>
      </p:sp>
      <p:sp>
        <p:nvSpPr>
          <p:cNvPr id="167" name="Google Shape;167;p21"/>
          <p:cNvSpPr/>
          <p:nvPr/>
        </p:nvSpPr>
        <p:spPr>
          <a:xfrm>
            <a:off x="5989925" y="1118725"/>
            <a:ext cx="3100500" cy="18870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r>
              <a:rPr lang="en" sz="800" b="1"/>
              <a:t>Variables for db service:</a:t>
            </a:r>
            <a:endParaRPr sz="800" b="1"/>
          </a:p>
          <a:p>
            <a:pPr marL="0" lvl="0" indent="0" algn="l" rtl="0">
              <a:spcBef>
                <a:spcPts val="0"/>
              </a:spcBef>
              <a:spcAft>
                <a:spcPts val="0"/>
              </a:spcAft>
              <a:buNone/>
            </a:pPr>
            <a:endParaRPr sz="800"/>
          </a:p>
          <a:p>
            <a:pPr marL="0" lvl="0" indent="0" algn="l" rtl="0">
              <a:spcBef>
                <a:spcPts val="0"/>
              </a:spcBef>
              <a:spcAft>
                <a:spcPts val="0"/>
              </a:spcAft>
              <a:buNone/>
            </a:pPr>
            <a:r>
              <a:rPr lang="en" sz="800"/>
              <a:t>MYSQL_ROOT_PASSWORD= my-secret-pw</a:t>
            </a:r>
            <a:endParaRPr sz="800"/>
          </a:p>
          <a:p>
            <a:pPr marL="0" lvl="0" indent="0" algn="l" rtl="0">
              <a:spcBef>
                <a:spcPts val="0"/>
              </a:spcBef>
              <a:spcAft>
                <a:spcPts val="0"/>
              </a:spcAft>
              <a:buNone/>
            </a:pPr>
            <a:r>
              <a:rPr lang="en" sz="800"/>
              <a:t>    	</a:t>
            </a:r>
            <a:endParaRPr sz="800"/>
          </a:p>
        </p:txBody>
      </p:sp>
      <p:sp>
        <p:nvSpPr>
          <p:cNvPr id="168" name="Google Shape;168;p21"/>
          <p:cNvSpPr/>
          <p:nvPr/>
        </p:nvSpPr>
        <p:spPr>
          <a:xfrm>
            <a:off x="5126325" y="3213475"/>
            <a:ext cx="3100500" cy="18870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r>
              <a:rPr lang="en" sz="800" b="1"/>
              <a:t>Variables for redis service:</a:t>
            </a:r>
            <a:endParaRPr sz="800" b="1"/>
          </a:p>
          <a:p>
            <a:pPr marL="0" lvl="0" indent="0" algn="l" rtl="0">
              <a:spcBef>
                <a:spcPts val="0"/>
              </a:spcBef>
              <a:spcAft>
                <a:spcPts val="0"/>
              </a:spcAft>
              <a:buNone/>
            </a:pPr>
            <a:endParaRPr sz="800"/>
          </a:p>
          <a:p>
            <a:pPr marL="0" lvl="0" indent="0" algn="l" rtl="0">
              <a:spcBef>
                <a:spcPts val="0"/>
              </a:spcBef>
              <a:spcAft>
                <a:spcPts val="0"/>
              </a:spcAft>
              <a:buNone/>
            </a:pPr>
            <a:r>
              <a:rPr lang="en" sz="800">
                <a:solidFill>
                  <a:schemeClr val="dk1"/>
                </a:solidFill>
              </a:rPr>
              <a:t>                 REDIS_USER=redis</a:t>
            </a:r>
            <a:endParaRPr sz="800">
              <a:solidFill>
                <a:schemeClr val="dk1"/>
              </a:solidFill>
            </a:endParaRPr>
          </a:p>
          <a:p>
            <a:pPr marL="0" lvl="0" indent="0" algn="l" rtl="0">
              <a:spcBef>
                <a:spcPts val="0"/>
              </a:spcBef>
              <a:spcAft>
                <a:spcPts val="0"/>
              </a:spcAft>
              <a:buNone/>
            </a:pPr>
            <a:r>
              <a:rPr lang="en" sz="800">
                <a:solidFill>
                  <a:schemeClr val="dk1"/>
                </a:solidFill>
              </a:rPr>
              <a:t>                 REDIS_PASSWORD=redis</a:t>
            </a:r>
            <a:endParaRPr sz="800"/>
          </a:p>
          <a:p>
            <a:pPr marL="0" lvl="0" indent="0" algn="l" rtl="0">
              <a:spcBef>
                <a:spcPts val="0"/>
              </a:spcBef>
              <a:spcAft>
                <a:spcPts val="0"/>
              </a:spcAft>
              <a:buNone/>
            </a:pPr>
            <a:r>
              <a:rPr lang="en" sz="800"/>
              <a:t>    	</a:t>
            </a:r>
            <a:endParaRPr sz="8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690</Words>
  <Application>Microsoft Office PowerPoint</Application>
  <PresentationFormat>On-screen Show (16:9)</PresentationFormat>
  <Paragraphs>135</Paragraphs>
  <Slides>21</Slides>
  <Notes>21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21</vt:i4>
      </vt:variant>
    </vt:vector>
  </HeadingPairs>
  <TitlesOfParts>
    <vt:vector size="23" baseType="lpstr">
      <vt:lpstr>Arial</vt:lpstr>
      <vt:lpstr>Simple Light</vt:lpstr>
      <vt:lpstr>The weather App</vt:lpstr>
      <vt:lpstr>GOAL</vt:lpstr>
      <vt:lpstr>INFO</vt:lpstr>
      <vt:lpstr>INFO</vt:lpstr>
      <vt:lpstr>INFO</vt:lpstr>
      <vt:lpstr>INFO</vt:lpstr>
      <vt:lpstr>INFO:starting sequence</vt:lpstr>
      <vt:lpstr>INFO</vt:lpstr>
      <vt:lpstr>INFO</vt:lpstr>
      <vt:lpstr>INFO</vt:lpstr>
      <vt:lpstr>INFO:info flow</vt:lpstr>
      <vt:lpstr>Take notes here</vt:lpstr>
      <vt:lpstr>List all issues encounter on this project here</vt:lpstr>
      <vt:lpstr>Explain this project in your own words</vt:lpstr>
      <vt:lpstr>PowerPoint Presentation</vt:lpstr>
      <vt:lpstr>PowerPoint Presentation</vt:lpstr>
      <vt:lpstr>PowerPoint Presentation</vt:lpstr>
      <vt:lpstr>PowerPoint Presentation</vt:lpstr>
      <vt:lpstr>PowerPoint Presentation</vt:lpstr>
      <vt:lpstr>PowerPoint Presentation</vt:lpstr>
      <vt:lpstr>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weather App</dc:title>
  <dc:creator>Emile Ivan MINANG</dc:creator>
  <cp:lastModifiedBy>Emile Ivan MINANG</cp:lastModifiedBy>
  <cp:revision>1</cp:revision>
  <dcterms:modified xsi:type="dcterms:W3CDTF">2024-01-28T11:12:31Z</dcterms:modified>
</cp:coreProperties>
</file>